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50" r:id="rId5"/>
    <p:sldMasterId id="2147483659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A7FF2F-1628-D509-8F08-C298FB5CDA07}" v="8" dt="2025-10-08T06:41:11.1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Master1-Simple-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11760" y="418680"/>
            <a:ext cx="8520480" cy="625320"/>
          </a:xfrm>
          <a:prstGeom prst="rect">
            <a:avLst/>
          </a:prstGeom>
          <a:noFill/>
          <a:ln w="2556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8520480" cy="3416400"/>
          </a:xfrm>
          <a:prstGeom prst="rect">
            <a:avLst/>
          </a:prstGeom>
          <a:noFill/>
          <a:ln w="2556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311760" y="1152360"/>
            <a:ext cx="8520480" cy="3416400"/>
          </a:xfrm>
          <a:prstGeom prst="rect">
            <a:avLst/>
          </a:prstGeom>
          <a:noFill/>
          <a:ln w="2556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4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992F02F1-63A2-46B3-99B3-6CA475F158F3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Master1-Layout1-title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11760" y="418680"/>
            <a:ext cx="8520480" cy="625320"/>
          </a:xfrm>
          <a:prstGeom prst="rect">
            <a:avLst/>
          </a:prstGeom>
          <a:noFill/>
          <a:ln w="2556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8520480" cy="3416400"/>
          </a:xfrm>
          <a:prstGeom prst="rect">
            <a:avLst/>
          </a:prstGeom>
          <a:noFill/>
          <a:ln w="2556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11760" y="1152360"/>
            <a:ext cx="8520480" cy="3416400"/>
          </a:xfrm>
          <a:prstGeom prst="rect">
            <a:avLst/>
          </a:prstGeom>
          <a:noFill/>
          <a:ln w="2556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CA0D5FE-21F7-415E-994A-10F85734F15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Master1-Layout1-title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11760" y="418680"/>
            <a:ext cx="8520480" cy="625320"/>
          </a:xfrm>
          <a:prstGeom prst="rect">
            <a:avLst/>
          </a:prstGeom>
          <a:noFill/>
          <a:ln w="2556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8520480" cy="3416400"/>
          </a:xfrm>
          <a:prstGeom prst="rect">
            <a:avLst/>
          </a:prstGeom>
          <a:noFill/>
          <a:ln w="2556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11760" y="1152360"/>
            <a:ext cx="8520480" cy="3416400"/>
          </a:xfrm>
          <a:prstGeom prst="rect">
            <a:avLst/>
          </a:prstGeom>
          <a:noFill/>
          <a:ln w="2556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8D42702-21EF-4D45-9781-1DAC211B1C8E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Master1-Layout4-tx-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11760" y="418680"/>
            <a:ext cx="8520480" cy="625320"/>
          </a:xfrm>
          <a:prstGeom prst="rect">
            <a:avLst/>
          </a:prstGeom>
          <a:noFill/>
          <a:ln w="2556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8520480" cy="3416400"/>
          </a:xfrm>
          <a:prstGeom prst="rect">
            <a:avLst/>
          </a:prstGeom>
          <a:noFill/>
          <a:ln w="2556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311760" y="1152360"/>
            <a:ext cx="8520480" cy="3416400"/>
          </a:xfrm>
          <a:prstGeom prst="rect">
            <a:avLst/>
          </a:prstGeom>
          <a:noFill/>
          <a:ln w="2556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118B5117-9163-4E06-B8BD-67EA848A73B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480" cy="572760"/>
          </a:xfrm>
          <a:prstGeom prst="rect">
            <a:avLst/>
          </a:prstGeom>
          <a:noFill/>
          <a:ln w="25560">
            <a:noFill/>
          </a:ln>
        </p:spPr>
        <p:txBody>
          <a:bodyPr lIns="91440" tIns="91440" rIns="91440" bIns="91440" anchor="t">
            <a:norm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8520480" cy="3416400"/>
          </a:xfrm>
          <a:prstGeom prst="rect">
            <a:avLst/>
          </a:prstGeom>
          <a:noFill/>
          <a:ln w="25560">
            <a:noFill/>
          </a:ln>
        </p:spPr>
        <p:txBody>
          <a:bodyPr lIns="91440" tIns="91440" rIns="91440" bIns="9144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>
          <a:xfrm>
            <a:off x="8472600" y="4663080"/>
            <a:ext cx="548640" cy="393480"/>
          </a:xfrm>
          <a:prstGeom prst="rect">
            <a:avLst/>
          </a:prstGeom>
          <a:noFill/>
          <a:ln w="25560">
            <a:noFill/>
          </a:ln>
        </p:spPr>
        <p:txBody>
          <a:bodyPr lIns="91440" tIns="91440" r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defRPr lang="fr-FR" sz="1000" b="0" u="none" strike="noStrike">
                <a:solidFill>
                  <a:srgbClr val="595959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6FD811A-DE7C-41E8-A5F9-181AE5AB2E6E}" type="slidenum">
              <a:rPr lang="fr-FR" sz="1000" b="0" u="none" strike="noStrike">
                <a:solidFill>
                  <a:srgbClr val="595959"/>
                </a:solidFill>
                <a:effectLst/>
                <a:uFillTx/>
                <a:latin typeface="Arial"/>
                <a:ea typeface="Arial"/>
              </a:rPr>
              <a:t>‹N°›</a:t>
            </a:fld>
            <a:endParaRPr lang="fr-FR" sz="1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480" cy="2052720"/>
          </a:xfrm>
          <a:prstGeom prst="rect">
            <a:avLst/>
          </a:prstGeom>
          <a:noFill/>
          <a:ln w="25560">
            <a:noFill/>
          </a:ln>
        </p:spPr>
        <p:txBody>
          <a:bodyPr lIns="91440" tIns="91440" rIns="91440" bIns="91440" anchor="b" anchorCtr="1">
            <a:norm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ldNum" idx="2"/>
          </p:nvPr>
        </p:nvSpPr>
        <p:spPr>
          <a:xfrm>
            <a:off x="8472600" y="4663080"/>
            <a:ext cx="548640" cy="393480"/>
          </a:xfrm>
          <a:prstGeom prst="rect">
            <a:avLst/>
          </a:prstGeom>
          <a:noFill/>
          <a:ln w="25560">
            <a:noFill/>
          </a:ln>
        </p:spPr>
        <p:txBody>
          <a:bodyPr lIns="91440" tIns="91440" r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defRPr lang="fr-FR" sz="1000" b="0" u="none" strike="noStrike">
                <a:solidFill>
                  <a:srgbClr val="595959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27BB742B-8467-4264-8F4D-7814BF6C3BEC}" type="slidenum">
              <a:rPr lang="fr-FR" sz="1000" b="0" u="none" strike="noStrike">
                <a:solidFill>
                  <a:srgbClr val="595959"/>
                </a:solidFill>
                <a:effectLst/>
                <a:uFillTx/>
                <a:latin typeface="Arial"/>
                <a:ea typeface="Arial"/>
              </a:rPr>
              <a:t>‹N°›</a:t>
            </a:fld>
            <a:endParaRPr lang="fr-FR" sz="1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600"/>
          </a:xfrm>
          <a:prstGeom prst="rect">
            <a:avLst/>
          </a:prstGeom>
          <a:noFill/>
          <a:ln w="25560">
            <a:noFill/>
          </a:ln>
        </p:spPr>
        <p:txBody>
          <a:bodyPr lIns="0" tIns="0" rIns="0" bIns="0" anchor="t">
            <a:normAutofit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480" cy="572760"/>
          </a:xfrm>
          <a:prstGeom prst="rect">
            <a:avLst/>
          </a:prstGeom>
          <a:noFill/>
          <a:ln w="25560">
            <a:noFill/>
          </a:ln>
        </p:spPr>
        <p:txBody>
          <a:bodyPr lIns="91440" tIns="91440" rIns="91440" bIns="91440" anchor="t">
            <a:norm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8520480" cy="3416400"/>
          </a:xfrm>
          <a:prstGeom prst="rect">
            <a:avLst/>
          </a:prstGeom>
          <a:noFill/>
          <a:ln w="25560">
            <a:noFill/>
          </a:ln>
        </p:spPr>
        <p:txBody>
          <a:bodyPr lIns="91440" tIns="91440" rIns="91440" bIns="9144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sldNum" idx="5"/>
          </p:nvPr>
        </p:nvSpPr>
        <p:spPr>
          <a:xfrm>
            <a:off x="8472600" y="4663080"/>
            <a:ext cx="548640" cy="393480"/>
          </a:xfrm>
          <a:prstGeom prst="rect">
            <a:avLst/>
          </a:prstGeom>
          <a:noFill/>
          <a:ln w="25560">
            <a:noFill/>
          </a:ln>
        </p:spPr>
        <p:txBody>
          <a:bodyPr lIns="91440" tIns="91440" r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defRPr lang="fr-FR" sz="1000" b="0" u="none" strike="noStrike">
                <a:solidFill>
                  <a:srgbClr val="595959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A5FE0C5-E513-4BFC-8898-79AE95887593}" type="slidenum">
              <a:rPr lang="fr-FR" sz="1000" b="0" u="none" strike="noStrike">
                <a:solidFill>
                  <a:srgbClr val="595959"/>
                </a:solidFill>
                <a:effectLst/>
                <a:uFillTx/>
                <a:latin typeface="Arial"/>
                <a:ea typeface="Arial"/>
              </a:rPr>
              <a:t>‹N°›</a:t>
            </a:fld>
            <a:endParaRPr lang="fr-FR" sz="10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hyperlink" Target="https://edurl.fr/cadreiaed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hat.mistral.ai/" TargetMode="External"/><Relationship Id="rId7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s://temp-mail.org/fr/" TargetMode="External"/><Relationship Id="rId4" Type="http://schemas.openxmlformats.org/officeDocument/2006/relationships/hyperlink" Target="https://chatgpt.com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4;p1"/>
          <p:cNvPicPr/>
          <p:nvPr/>
        </p:nvPicPr>
        <p:blipFill>
          <a:blip r:embed="rId2"/>
          <a:stretch/>
        </p:blipFill>
        <p:spPr>
          <a:xfrm>
            <a:off x="0" y="0"/>
            <a:ext cx="9144000" cy="5143320"/>
          </a:xfrm>
          <a:prstGeom prst="rect">
            <a:avLst/>
          </a:prstGeom>
          <a:noFill/>
          <a:ln w="25560">
            <a:noFill/>
          </a:ln>
        </p:spPr>
      </p:pic>
      <p:sp>
        <p:nvSpPr>
          <p:cNvPr id="59" name="Google Shape;55;p1"/>
          <p:cNvSpPr txBox="1"/>
          <p:nvPr/>
        </p:nvSpPr>
        <p:spPr>
          <a:xfrm>
            <a:off x="0" y="1782360"/>
            <a:ext cx="9180000" cy="15480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 anchorCtr="1">
            <a:noAutofit/>
          </a:bodyPr>
          <a:lstStyle/>
          <a:p>
            <a:pPr algn="ctr">
              <a:lnSpc>
                <a:spcPct val="80000"/>
              </a:lnSpc>
            </a:pPr>
            <a:r>
              <a:rPr lang="fr-FR" sz="44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L’IA est-elle</a:t>
            </a:r>
            <a:br>
              <a:rPr sz="4400"/>
            </a:br>
            <a:r>
              <a:rPr lang="fr-FR" sz="44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intelligente ?</a:t>
            </a:r>
            <a:endParaRPr lang="fr-FR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08;p7"/>
          <p:cNvPicPr/>
          <p:nvPr/>
        </p:nvPicPr>
        <p:blipFill>
          <a:blip r:embed="rId2"/>
          <a:stretch/>
        </p:blipFill>
        <p:spPr>
          <a:xfrm>
            <a:off x="311760" y="208440"/>
            <a:ext cx="5932800" cy="414000"/>
          </a:xfrm>
          <a:prstGeom prst="rect">
            <a:avLst/>
          </a:prstGeom>
          <a:noFill/>
          <a:ln w="25560">
            <a:noFill/>
          </a:ln>
        </p:spPr>
      </p:pic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591840" y="187560"/>
            <a:ext cx="7361280" cy="503640"/>
          </a:xfrm>
          <a:prstGeom prst="rect">
            <a:avLst/>
          </a:prstGeom>
          <a:noFill/>
          <a:ln w="2556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r-FR" sz="1820" b="1" u="none" strike="noStrik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Pour aller plus loin</a:t>
            </a:r>
            <a:endParaRPr lang="fr-FR" sz="18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100000"/>
              </a:lnSpc>
              <a:buNone/>
            </a:pPr>
            <a:endParaRPr lang="fr-FR" sz="24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100000"/>
              </a:lnSpc>
              <a:buNone/>
            </a:pPr>
            <a:endParaRPr lang="fr-FR" sz="24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Google Shape;110;p7"/>
          <p:cNvSpPr txBox="1"/>
          <p:nvPr/>
        </p:nvSpPr>
        <p:spPr>
          <a:xfrm>
            <a:off x="591840" y="1111320"/>
            <a:ext cx="8048160" cy="34452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Quelles besoins, quelles attentes ? En classe, hors la classe ?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Vérifier la compréhension d’une ressource (vidéo, texte…)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Différencier les consignes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Aider les élèves à réviser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Évaluer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Créer une version audio d’un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Concevoir des ressources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Faciliter un RCD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...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>
              <a:lnSpc>
                <a:spcPct val="150000"/>
              </a:lnSpc>
            </a:pP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3" name="Google Shape;111;p7"/>
          <p:cNvPicPr/>
          <p:nvPr/>
        </p:nvPicPr>
        <p:blipFill>
          <a:blip r:embed="rId3"/>
          <a:srcRect l="3586" t="-19304" r="-30712" b="78019"/>
          <a:stretch/>
        </p:blipFill>
        <p:spPr>
          <a:xfrm>
            <a:off x="6781320" y="4086720"/>
            <a:ext cx="3809880" cy="1056600"/>
          </a:xfrm>
          <a:prstGeom prst="rect">
            <a:avLst/>
          </a:prstGeom>
          <a:noFill/>
          <a:ln w="25560">
            <a:noFill/>
          </a:ln>
        </p:spPr>
      </p:pic>
      <p:pic>
        <p:nvPicPr>
          <p:cNvPr id="114" name="Google Shape;112;p7"/>
          <p:cNvPicPr/>
          <p:nvPr/>
        </p:nvPicPr>
        <p:blipFill>
          <a:blip r:embed="rId4"/>
          <a:srcRect l="-3270" t="82890" r="7613" b="1292"/>
          <a:stretch/>
        </p:blipFill>
        <p:spPr>
          <a:xfrm rot="16200000">
            <a:off x="-1211400" y="3496680"/>
            <a:ext cx="2821680" cy="398520"/>
          </a:xfrm>
          <a:prstGeom prst="rect">
            <a:avLst/>
          </a:prstGeom>
          <a:noFill/>
          <a:ln w="25560">
            <a:noFill/>
          </a:ln>
        </p:spPr>
      </p:pic>
      <p:pic>
        <p:nvPicPr>
          <p:cNvPr id="115" name="Google Shape;113;p7"/>
          <p:cNvPicPr/>
          <p:nvPr/>
        </p:nvPicPr>
        <p:blipFill>
          <a:blip r:embed="rId5"/>
          <a:stretch/>
        </p:blipFill>
        <p:spPr>
          <a:xfrm rot="2700000" flipH="1">
            <a:off x="7446960" y="389160"/>
            <a:ext cx="405360" cy="452880"/>
          </a:xfrm>
          <a:prstGeom prst="rect">
            <a:avLst/>
          </a:prstGeom>
          <a:noFill/>
          <a:ln w="25560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8;p8"/>
          <p:cNvPicPr/>
          <p:nvPr/>
        </p:nvPicPr>
        <p:blipFill>
          <a:blip r:embed="rId2"/>
          <a:srcRect l="53762" t="15101" r="-760" b="10580"/>
          <a:stretch/>
        </p:blipFill>
        <p:spPr>
          <a:xfrm rot="10800000">
            <a:off x="5334840" y="0"/>
            <a:ext cx="3809160" cy="5143320"/>
          </a:xfrm>
          <a:prstGeom prst="rect">
            <a:avLst/>
          </a:prstGeom>
          <a:noFill/>
          <a:ln w="25560">
            <a:noFill/>
          </a:ln>
        </p:spPr>
      </p:pic>
      <p:pic>
        <p:nvPicPr>
          <p:cNvPr id="117" name="Google Shape;119;p8"/>
          <p:cNvPicPr/>
          <p:nvPr/>
        </p:nvPicPr>
        <p:blipFill>
          <a:blip r:embed="rId3"/>
          <a:srcRect r="43952" b="51130"/>
          <a:stretch/>
        </p:blipFill>
        <p:spPr>
          <a:xfrm rot="5400000">
            <a:off x="-155880" y="4077000"/>
            <a:ext cx="1222560" cy="910440"/>
          </a:xfrm>
          <a:prstGeom prst="rect">
            <a:avLst/>
          </a:prstGeom>
          <a:noFill/>
          <a:ln w="25560">
            <a:noFill/>
          </a:ln>
        </p:spPr>
      </p:pic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508680" y="1405800"/>
            <a:ext cx="8331840" cy="2709720"/>
          </a:xfrm>
          <a:prstGeom prst="rect">
            <a:avLst/>
          </a:prstGeom>
          <a:noFill/>
          <a:ln w="25560">
            <a:noFill/>
          </a:ln>
        </p:spPr>
        <p:txBody>
          <a:bodyPr lIns="91440" tIns="91440" rIns="91440" bIns="91440" anchor="ctr" anchorCtr="1">
            <a:normAutofit/>
          </a:bodyPr>
          <a:lstStyle/>
          <a:p>
            <a:pPr indent="0" algn="r">
              <a:lnSpc>
                <a:spcPct val="150000"/>
              </a:lnSpc>
              <a:buNone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D’autres Café IA à venir...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9" name="Google Shape;121;p8"/>
          <p:cNvPicPr/>
          <p:nvPr/>
        </p:nvPicPr>
        <p:blipFill>
          <a:blip r:embed="rId4"/>
          <a:stretch/>
        </p:blipFill>
        <p:spPr>
          <a:xfrm rot="18900000" flipH="1">
            <a:off x="1356120" y="617400"/>
            <a:ext cx="604080" cy="674640"/>
          </a:xfrm>
          <a:prstGeom prst="rect">
            <a:avLst/>
          </a:prstGeom>
          <a:noFill/>
          <a:ln w="25560"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Google Shape;126;p9"/>
          <p:cNvPicPr/>
          <p:nvPr/>
        </p:nvPicPr>
        <p:blipFill>
          <a:blip r:embed="rId2"/>
          <a:stretch/>
        </p:blipFill>
        <p:spPr>
          <a:xfrm>
            <a:off x="2152800" y="152280"/>
            <a:ext cx="4838760" cy="4838760"/>
          </a:xfrm>
          <a:prstGeom prst="rect">
            <a:avLst/>
          </a:prstGeom>
          <a:noFill/>
          <a:ln w="25560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71;p3"/>
          <p:cNvPicPr/>
          <p:nvPr/>
        </p:nvPicPr>
        <p:blipFill>
          <a:blip r:embed="rId2"/>
          <a:stretch/>
        </p:blipFill>
        <p:spPr>
          <a:xfrm>
            <a:off x="227160" y="327960"/>
            <a:ext cx="4821840" cy="414000"/>
          </a:xfrm>
          <a:prstGeom prst="rect">
            <a:avLst/>
          </a:prstGeom>
          <a:noFill/>
          <a:ln w="25560">
            <a:noFill/>
          </a:ln>
        </p:spPr>
      </p:pic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21920" y="327960"/>
            <a:ext cx="4821840" cy="414000"/>
          </a:xfrm>
          <a:prstGeom prst="rect">
            <a:avLst/>
          </a:prstGeom>
          <a:noFill/>
          <a:ln w="2556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r-FR" sz="182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Sommaire</a:t>
            </a:r>
            <a:endParaRPr lang="fr-FR" sz="18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Google Shape;73;p3"/>
          <p:cNvSpPr txBox="1"/>
          <p:nvPr/>
        </p:nvSpPr>
        <p:spPr>
          <a:xfrm>
            <a:off x="446400" y="1252800"/>
            <a:ext cx="7738200" cy="34891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fr-FR" sz="22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Cadre institutionnel</a:t>
            </a: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</a:t>
            </a:r>
            <a:r>
              <a:rPr lang="fr-FR" sz="1800" b="0" u="none" strike="noStrike">
                <a:solidFill>
                  <a:srgbClr val="808080"/>
                </a:solidFill>
                <a:effectLst/>
                <a:uFillTx/>
                <a:latin typeface="Arial"/>
                <a:ea typeface="Arial"/>
              </a:rPr>
              <a:t>5’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br>
              <a:rPr sz="2200"/>
            </a:br>
            <a:r>
              <a:rPr lang="fr-FR" sz="22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Dans la peau d’un ado </a:t>
            </a:r>
            <a:r>
              <a:rPr lang="fr-FR" sz="1800" b="0" u="none" strike="noStrike">
                <a:solidFill>
                  <a:srgbClr val="808080"/>
                </a:solidFill>
                <a:effectLst/>
                <a:uFillTx/>
                <a:latin typeface="Arial"/>
                <a:ea typeface="Arial"/>
              </a:rPr>
              <a:t>20’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br>
              <a:rPr sz="2200"/>
            </a:br>
            <a:r>
              <a:rPr lang="fr-FR" sz="22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	Fonctionnement de l’IA </a:t>
            </a:r>
            <a:r>
              <a:rPr lang="fr-FR" sz="1800" b="0" u="none" strike="noStrike">
                <a:solidFill>
                  <a:srgbClr val="808080"/>
                </a:solidFill>
                <a:effectLst/>
                <a:uFillTx/>
                <a:latin typeface="Arial"/>
                <a:ea typeface="Arial"/>
              </a:rPr>
              <a:t>20’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2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		Pour aller plus loin, </a:t>
            </a:r>
            <a:r>
              <a:rPr lang="fr-FR" sz="1800" b="0" u="none" strike="noStrike">
                <a:solidFill>
                  <a:srgbClr val="808080"/>
                </a:solidFill>
                <a:effectLst/>
                <a:uFillTx/>
                <a:latin typeface="Arial"/>
                <a:ea typeface="Arial"/>
              </a:rPr>
              <a:t>à suivre...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3" name="Google Shape;74;p3"/>
          <p:cNvPicPr/>
          <p:nvPr/>
        </p:nvPicPr>
        <p:blipFill>
          <a:blip r:embed="rId3"/>
          <a:srcRect r="42925" b="51130"/>
          <a:stretch/>
        </p:blipFill>
        <p:spPr>
          <a:xfrm rot="16200000">
            <a:off x="8066160" y="144720"/>
            <a:ext cx="1244880" cy="910440"/>
          </a:xfrm>
          <a:prstGeom prst="rect">
            <a:avLst/>
          </a:prstGeom>
          <a:noFill/>
          <a:ln w="25560">
            <a:noFill/>
          </a:ln>
        </p:spPr>
      </p:pic>
      <p:pic>
        <p:nvPicPr>
          <p:cNvPr id="64" name="Google Shape;75;p3"/>
          <p:cNvPicPr/>
          <p:nvPr/>
        </p:nvPicPr>
        <p:blipFill>
          <a:blip r:embed="rId4"/>
          <a:srcRect t="64865"/>
          <a:stretch/>
        </p:blipFill>
        <p:spPr>
          <a:xfrm rot="10800000">
            <a:off x="7288200" y="4542120"/>
            <a:ext cx="2003400" cy="601200"/>
          </a:xfrm>
          <a:prstGeom prst="rect">
            <a:avLst/>
          </a:prstGeom>
          <a:noFill/>
          <a:ln w="25560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80;p4"/>
          <p:cNvPicPr/>
          <p:nvPr/>
        </p:nvPicPr>
        <p:blipFill>
          <a:blip r:embed="rId2"/>
          <a:srcRect l="38685"/>
          <a:stretch/>
        </p:blipFill>
        <p:spPr>
          <a:xfrm>
            <a:off x="0" y="1204560"/>
            <a:ext cx="2336040" cy="3253680"/>
          </a:xfrm>
          <a:prstGeom prst="rect">
            <a:avLst/>
          </a:prstGeom>
          <a:noFill/>
          <a:ln w="25560">
            <a:noFill/>
          </a:ln>
        </p:spPr>
      </p:pic>
      <p:pic>
        <p:nvPicPr>
          <p:cNvPr id="66" name="Google Shape;81;p4"/>
          <p:cNvPicPr/>
          <p:nvPr/>
        </p:nvPicPr>
        <p:blipFill>
          <a:blip r:embed="rId3"/>
          <a:stretch/>
        </p:blipFill>
        <p:spPr>
          <a:xfrm>
            <a:off x="335520" y="295920"/>
            <a:ext cx="4507920" cy="414000"/>
          </a:xfrm>
          <a:prstGeom prst="rect">
            <a:avLst/>
          </a:prstGeom>
          <a:noFill/>
          <a:ln w="25560">
            <a:noFill/>
          </a:ln>
        </p:spPr>
      </p:pic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46120" y="263880"/>
            <a:ext cx="7787880" cy="478080"/>
          </a:xfrm>
          <a:prstGeom prst="rect">
            <a:avLst/>
          </a:prstGeom>
          <a:noFill/>
          <a:ln w="2556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r-FR" sz="182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Cadre institutionnel</a:t>
            </a:r>
            <a:endParaRPr lang="fr-FR" sz="18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Google Shape;83;p4"/>
          <p:cNvSpPr txBox="1"/>
          <p:nvPr/>
        </p:nvSpPr>
        <p:spPr>
          <a:xfrm>
            <a:off x="1980000" y="1252800"/>
            <a:ext cx="6656760" cy="481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Cadre d’usage de l’IA en éducation</a:t>
            </a:r>
            <a:endParaRPr lang="fr-F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50000"/>
              </a:lnSpc>
            </a:pPr>
            <a:endParaRPr lang="fr-F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r>
              <a:rPr lang="fr-FR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Juin 2025 -</a:t>
            </a:r>
            <a:r>
              <a:rPr lang="fr-FR" sz="2200" b="0" u="none" strike="noStrike">
                <a:solidFill>
                  <a:srgbClr val="2A6099"/>
                </a:solidFill>
                <a:effectLst/>
                <a:uFillTx/>
                <a:latin typeface="Arial"/>
                <a:ea typeface="Arial"/>
              </a:rPr>
              <a:t> 🔗 </a:t>
            </a:r>
            <a:r>
              <a:rPr lang="fr-FR" sz="2200" b="0" u="none" strike="noStrike">
                <a:solidFill>
                  <a:srgbClr val="2A6099"/>
                </a:solidFill>
                <a:effectLst/>
                <a:uFillTx/>
                <a:latin typeface="Arial"/>
                <a:ea typeface="Arial"/>
                <a:hlinkClick r:id="rId4"/>
              </a:rPr>
              <a:t>https://edurl.fr/cadreiaed</a:t>
            </a:r>
            <a:endParaRPr lang="fr-F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>
              <a:lnSpc>
                <a:spcPct val="150000"/>
              </a:lnSpc>
            </a:pPr>
            <a:endParaRPr lang="fr-F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r>
              <a:rPr lang="fr-FR" sz="2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Page dédiée dans </a:t>
            </a:r>
            <a:r>
              <a:rPr lang="fr-FR" sz="22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Eduscol</a:t>
            </a:r>
            <a:endParaRPr lang="fr-F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Pourquoi un cadre ?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Qu’est-ce que l’IA ?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Potentalités, risques et limites            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endParaRPr lang="fr-F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endParaRPr lang="fr-F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9" name="Google Shape;85;p4"/>
          <p:cNvPicPr/>
          <p:nvPr/>
        </p:nvPicPr>
        <p:blipFill>
          <a:blip r:embed="rId5"/>
          <a:srcRect l="17582" t="-28987" r="-832" b="79553"/>
          <a:stretch/>
        </p:blipFill>
        <p:spPr>
          <a:xfrm rot="10800000">
            <a:off x="6172200" y="0"/>
            <a:ext cx="2866320" cy="1453680"/>
          </a:xfrm>
          <a:prstGeom prst="rect">
            <a:avLst/>
          </a:prstGeom>
          <a:noFill/>
          <a:ln w="25560">
            <a:noFill/>
          </a:ln>
        </p:spPr>
      </p:pic>
      <p:pic>
        <p:nvPicPr>
          <p:cNvPr id="70" name="Image 69"/>
          <p:cNvPicPr/>
          <p:nvPr/>
        </p:nvPicPr>
        <p:blipFill>
          <a:blip r:embed="rId6"/>
          <a:stretch/>
        </p:blipFill>
        <p:spPr>
          <a:xfrm>
            <a:off x="252000" y="2304000"/>
            <a:ext cx="1080000" cy="1080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1" name="Forme libre : forme 70"/>
          <p:cNvSpPr/>
          <p:nvPr/>
        </p:nvSpPr>
        <p:spPr>
          <a:xfrm rot="1440000" flipH="1">
            <a:off x="1326960" y="1913400"/>
            <a:ext cx="832680" cy="532080"/>
          </a:xfrm>
          <a:custGeom>
            <a:avLst/>
            <a:gdLst>
              <a:gd name="textAreaLeft" fmla="*/ -360 w 832680"/>
              <a:gd name="textAreaRight" fmla="*/ 832680 w 832680"/>
              <a:gd name="textAreaTop" fmla="*/ 0 h 532080"/>
              <a:gd name="textAreaBottom" fmla="*/ 532440 h 532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18635" y="12566"/>
                </a:moveTo>
                <a:arcTo wR="8031" hR="8031" stAng="762239" swAng="-7400444"/>
                <a:lnTo>
                  <a:pt x="6994" y="693"/>
                </a:lnTo>
                <a:arcTo wR="10800" hR="10800" stAng="-6638205" swAng="7400444"/>
                <a:lnTo>
                  <a:pt x="23970" y="13769"/>
                </a:lnTo>
                <a:lnTo>
                  <a:pt x="19087" y="16855"/>
                </a:lnTo>
                <a:lnTo>
                  <a:pt x="16001" y="11972"/>
                </a:lnTo>
                <a:close/>
              </a:path>
            </a:pathLst>
          </a:custGeom>
          <a:solidFill>
            <a:srgbClr val="2995F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fr-FR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81;p 1"/>
          <p:cNvPicPr/>
          <p:nvPr/>
        </p:nvPicPr>
        <p:blipFill>
          <a:blip r:embed="rId2"/>
          <a:stretch/>
        </p:blipFill>
        <p:spPr>
          <a:xfrm>
            <a:off x="335520" y="295920"/>
            <a:ext cx="4507920" cy="414000"/>
          </a:xfrm>
          <a:prstGeom prst="rect">
            <a:avLst/>
          </a:prstGeom>
          <a:noFill/>
          <a:ln w="25560">
            <a:noFill/>
          </a:ln>
        </p:spPr>
      </p:pic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546120" y="263880"/>
            <a:ext cx="7787880" cy="478080"/>
          </a:xfrm>
          <a:prstGeom prst="rect">
            <a:avLst/>
          </a:prstGeom>
          <a:noFill/>
          <a:ln w="2556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r-FR" sz="182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Cadre institutionnel</a:t>
            </a:r>
            <a:endParaRPr lang="fr-FR" sz="18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Google Shape;83;p 1"/>
          <p:cNvSpPr txBox="1"/>
          <p:nvPr/>
        </p:nvSpPr>
        <p:spPr>
          <a:xfrm>
            <a:off x="446400" y="1252800"/>
            <a:ext cx="8193600" cy="3578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Principes d’usage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Toujours au service des apprentissages et du geste enseignant.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Privilégier les solutions libres et l’IA frugale.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r>
              <a:rPr lang="fr-F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Cadre pédagogique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Sensibilisation dès le primaire (sans IA générative).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Utilisation en classe encadrée à partir de la 4e.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Usage autonome possible au lycée (sous conditions).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Un devoir fait par l’IA sans autorisation = fraude.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5" name="Google Shape;85;p 1"/>
          <p:cNvPicPr/>
          <p:nvPr/>
        </p:nvPicPr>
        <p:blipFill>
          <a:blip r:embed="rId3"/>
          <a:srcRect l="17582" t="-28987" r="-832" b="79553"/>
          <a:stretch/>
        </p:blipFill>
        <p:spPr>
          <a:xfrm rot="10800000">
            <a:off x="6172200" y="0"/>
            <a:ext cx="2866320" cy="1453680"/>
          </a:xfrm>
          <a:prstGeom prst="rect">
            <a:avLst/>
          </a:prstGeom>
          <a:noFill/>
          <a:ln w="25560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81;p 2"/>
          <p:cNvPicPr/>
          <p:nvPr/>
        </p:nvPicPr>
        <p:blipFill>
          <a:blip r:embed="rId2"/>
          <a:stretch/>
        </p:blipFill>
        <p:spPr>
          <a:xfrm>
            <a:off x="335520" y="295920"/>
            <a:ext cx="4507920" cy="414000"/>
          </a:xfrm>
          <a:prstGeom prst="rect">
            <a:avLst/>
          </a:prstGeom>
          <a:noFill/>
          <a:ln w="25560">
            <a:noFill/>
          </a:ln>
        </p:spPr>
      </p:pic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546120" y="263880"/>
            <a:ext cx="7787880" cy="478080"/>
          </a:xfrm>
          <a:prstGeom prst="rect">
            <a:avLst/>
          </a:prstGeom>
          <a:noFill/>
          <a:ln w="2556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r-FR" sz="182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Cadre institutionnel</a:t>
            </a:r>
            <a:endParaRPr lang="fr-FR" sz="18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Google Shape;83;p 2"/>
          <p:cNvSpPr txBox="1"/>
          <p:nvPr/>
        </p:nvSpPr>
        <p:spPr>
          <a:xfrm>
            <a:off x="446400" y="1252800"/>
            <a:ext cx="8193600" cy="3578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À retenir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⛔️ Ne jamais demander aux élèves de créer un compte IA grand public.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⛔️ Ne saisir que des données publiques (textes officiels, ressources libres…).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Vérifier et croiser toutes les productions de l’IA.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Adapter devoirs et évaluations pour valoriser raisonnement et esprit critique.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9" name="Google Shape;85;p 2"/>
          <p:cNvPicPr/>
          <p:nvPr/>
        </p:nvPicPr>
        <p:blipFill>
          <a:blip r:embed="rId3"/>
          <a:srcRect l="17582" t="-28987" r="-832" b="79553"/>
          <a:stretch/>
        </p:blipFill>
        <p:spPr>
          <a:xfrm rot="10800000">
            <a:off x="6172200" y="0"/>
            <a:ext cx="2866320" cy="1453680"/>
          </a:xfrm>
          <a:prstGeom prst="rect">
            <a:avLst/>
          </a:prstGeom>
          <a:noFill/>
          <a:ln w="25560">
            <a:noFill/>
          </a:ln>
        </p:spPr>
      </p:pic>
      <p:pic>
        <p:nvPicPr>
          <p:cNvPr id="80" name="Google Shape;118;p 1"/>
          <p:cNvPicPr/>
          <p:nvPr/>
        </p:nvPicPr>
        <p:blipFill>
          <a:blip r:embed="rId4"/>
          <a:srcRect l="53762" t="15101" r="-760" b="10580"/>
          <a:stretch/>
        </p:blipFill>
        <p:spPr>
          <a:xfrm rot="16200000">
            <a:off x="3080160" y="-920160"/>
            <a:ext cx="2983320" cy="9144000"/>
          </a:xfrm>
          <a:prstGeom prst="rect">
            <a:avLst/>
          </a:prstGeom>
          <a:noFill/>
          <a:ln w="25560">
            <a:noFill/>
          </a:ln>
        </p:spPr>
      </p:pic>
      <p:sp>
        <p:nvSpPr>
          <p:cNvPr id="81" name="ZoneTexte 80"/>
          <p:cNvSpPr txBox="1"/>
          <p:nvPr/>
        </p:nvSpPr>
        <p:spPr>
          <a:xfrm>
            <a:off x="540000" y="3779280"/>
            <a:ext cx="7380000" cy="12416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1800" b="0" i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OBLIGATION LÉGALE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50000"/>
              </a:lnSpc>
            </a:pPr>
            <a:r>
              <a:rPr lang="fr-FR" sz="1800" b="0" i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« (…) ne peuvent ainsi être saisies dans de tels outils que des données qui peuvent être rendues publiques »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90;p 1"/>
          <p:cNvPicPr/>
          <p:nvPr/>
        </p:nvPicPr>
        <p:blipFill>
          <a:blip r:embed="rId2"/>
          <a:stretch/>
        </p:blipFill>
        <p:spPr>
          <a:xfrm>
            <a:off x="264960" y="312480"/>
            <a:ext cx="5715000" cy="414000"/>
          </a:xfrm>
          <a:prstGeom prst="rect">
            <a:avLst/>
          </a:prstGeom>
          <a:noFill/>
          <a:ln w="25560">
            <a:noFill/>
          </a:ln>
        </p:spPr>
      </p:pic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45320" y="273240"/>
            <a:ext cx="7912440" cy="492480"/>
          </a:xfrm>
          <a:prstGeom prst="rect">
            <a:avLst/>
          </a:prstGeom>
          <a:noFill/>
          <a:ln w="2556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r-FR" sz="182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Dans la peau d’un ado</a:t>
            </a:r>
            <a:endParaRPr lang="fr-FR" sz="18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Google Shape;92;p 1"/>
          <p:cNvSpPr txBox="1"/>
          <p:nvPr/>
        </p:nvSpPr>
        <p:spPr>
          <a:xfrm>
            <a:off x="445320" y="1251720"/>
            <a:ext cx="8389080" cy="330516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fr-F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Expérimentation ➜ </a:t>
            </a: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Matériel nécessaire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PC, smartphone ou tablette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Le Chat ou ChatGPT </a:t>
            </a:r>
            <a:r>
              <a:rPr lang="fr-FR" sz="1800" b="0" u="none" strike="noStrike">
                <a:solidFill>
                  <a:srgbClr val="808080"/>
                </a:solidFill>
                <a:effectLst/>
                <a:uFillTx/>
                <a:latin typeface="Arial"/>
                <a:ea typeface="Arial"/>
              </a:rPr>
              <a:t>(site ou app)</a:t>
            </a:r>
            <a:br>
              <a:rPr sz="1800"/>
            </a:br>
            <a:r>
              <a:rPr lang="fr-FR" sz="1800" b="0" u="none" strike="noStrike">
                <a:solidFill>
                  <a:srgbClr val="2A6099"/>
                </a:solidFill>
                <a:effectLst/>
                <a:uFillTx/>
                <a:latin typeface="Arial"/>
                <a:ea typeface="Arial"/>
              </a:rPr>
              <a:t>🔗 </a:t>
            </a:r>
            <a:r>
              <a:rPr lang="fr-FR" sz="1800" b="0" u="none" strike="noStrike">
                <a:solidFill>
                  <a:srgbClr val="2A6099"/>
                </a:solidFill>
                <a:effectLst/>
                <a:uFillTx/>
                <a:latin typeface="Arial"/>
                <a:ea typeface="Arial"/>
                <a:hlinkClick r:id="rId3"/>
              </a:rPr>
              <a:t>https://chat.mistral.ai/</a:t>
            </a:r>
            <a:br>
              <a:rPr sz="1800"/>
            </a:br>
            <a:r>
              <a:rPr lang="fr-FR" sz="1800" b="0" u="none" strike="noStrike">
                <a:solidFill>
                  <a:srgbClr val="2A6099"/>
                </a:solidFill>
                <a:effectLst/>
                <a:uFillTx/>
                <a:latin typeface="Arial"/>
                <a:ea typeface="Arial"/>
              </a:rPr>
              <a:t>🔗 </a:t>
            </a:r>
            <a:r>
              <a:rPr lang="fr-FR" sz="1800" b="0" u="none" strike="noStrike">
                <a:solidFill>
                  <a:srgbClr val="2A6099"/>
                </a:solidFill>
                <a:effectLst/>
                <a:uFillTx/>
                <a:latin typeface="Arial"/>
                <a:ea typeface="Arial"/>
                <a:hlinkClick r:id="rId4"/>
              </a:rPr>
              <a:t>https://chatgpt.com/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Boîte email temporaire </a:t>
            </a:r>
            <a:r>
              <a:rPr lang="fr-FR" sz="1800" b="0" u="none" strike="noStrike">
                <a:solidFill>
                  <a:srgbClr val="808080"/>
                </a:solidFill>
                <a:effectLst/>
                <a:uFillTx/>
                <a:latin typeface="Arial"/>
                <a:ea typeface="Arial"/>
              </a:rPr>
              <a:t>(pour création de compte)</a:t>
            </a:r>
            <a:br>
              <a:rPr sz="1800"/>
            </a:br>
            <a:r>
              <a:rPr lang="fr-FR" sz="1800" b="0" u="none" strike="noStrike">
                <a:solidFill>
                  <a:srgbClr val="2A6099"/>
                </a:solidFill>
                <a:effectLst/>
                <a:uFillTx/>
                <a:latin typeface="Arial"/>
                <a:ea typeface="Arial"/>
              </a:rPr>
              <a:t>🔗 </a:t>
            </a:r>
            <a:r>
              <a:rPr lang="fr-FR" sz="1800" b="0" u="none" strike="noStrike">
                <a:solidFill>
                  <a:srgbClr val="2A6099"/>
                </a:solidFill>
                <a:effectLst/>
                <a:uFillTx/>
                <a:latin typeface="Arial"/>
                <a:ea typeface="Arial"/>
                <a:hlinkClick r:id="rId5"/>
              </a:rPr>
              <a:t>https://temp-mail.org/fr/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Exercices/sujets de différentes matières      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5" name="Google Shape;93;p 1"/>
          <p:cNvPicPr/>
          <p:nvPr/>
        </p:nvPicPr>
        <p:blipFill>
          <a:blip r:embed="rId6"/>
          <a:srcRect l="-10156" t="-13878" r="51178" b="-3038"/>
          <a:stretch/>
        </p:blipFill>
        <p:spPr>
          <a:xfrm>
            <a:off x="8012880" y="2489040"/>
            <a:ext cx="1131120" cy="1915200"/>
          </a:xfrm>
          <a:prstGeom prst="rect">
            <a:avLst/>
          </a:prstGeom>
          <a:noFill/>
          <a:ln w="25560">
            <a:noFill/>
          </a:ln>
        </p:spPr>
      </p:pic>
      <p:pic>
        <p:nvPicPr>
          <p:cNvPr id="86" name="Google Shape;94;p 1"/>
          <p:cNvPicPr/>
          <p:nvPr/>
        </p:nvPicPr>
        <p:blipFill>
          <a:blip r:embed="rId7"/>
          <a:stretch/>
        </p:blipFill>
        <p:spPr>
          <a:xfrm rot="18438600">
            <a:off x="7338960" y="680400"/>
            <a:ext cx="441000" cy="492480"/>
          </a:xfrm>
          <a:prstGeom prst="rect">
            <a:avLst/>
          </a:prstGeom>
          <a:noFill/>
          <a:ln w="25560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90;p5"/>
          <p:cNvPicPr/>
          <p:nvPr/>
        </p:nvPicPr>
        <p:blipFill>
          <a:blip r:embed="rId2"/>
          <a:stretch/>
        </p:blipFill>
        <p:spPr>
          <a:xfrm>
            <a:off x="264960" y="312480"/>
            <a:ext cx="5715000" cy="414000"/>
          </a:xfrm>
          <a:prstGeom prst="rect">
            <a:avLst/>
          </a:prstGeom>
          <a:noFill/>
          <a:ln w="25560">
            <a:noFill/>
          </a:ln>
        </p:spPr>
      </p:pic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45320" y="273240"/>
            <a:ext cx="7912440" cy="492480"/>
          </a:xfrm>
          <a:prstGeom prst="rect">
            <a:avLst/>
          </a:prstGeom>
          <a:noFill/>
          <a:ln w="2556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r-FR" sz="182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Dans la peau d’un ado</a:t>
            </a:r>
            <a:endParaRPr lang="fr-FR" sz="18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Google Shape;92;p5"/>
          <p:cNvSpPr txBox="1"/>
          <p:nvPr/>
        </p:nvSpPr>
        <p:spPr>
          <a:xfrm>
            <a:off x="445320" y="1251720"/>
            <a:ext cx="8389080" cy="54828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Autofit/>
          </a:bodyPr>
          <a:lstStyle/>
          <a:p>
            <a:pPr>
              <a:lnSpc>
                <a:spcPct val="115000"/>
              </a:lnSpc>
            </a:pPr>
            <a:r>
              <a:rPr lang="fr-F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Posture au choix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</a:pP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0" name="Google Shape;93;p5"/>
          <p:cNvPicPr/>
          <p:nvPr/>
        </p:nvPicPr>
        <p:blipFill>
          <a:blip r:embed="rId3"/>
          <a:srcRect l="-10156" t="-13878" r="51178" b="-3038"/>
          <a:stretch/>
        </p:blipFill>
        <p:spPr>
          <a:xfrm rot="5400000">
            <a:off x="3342600" y="-1050120"/>
            <a:ext cx="4830840" cy="7556400"/>
          </a:xfrm>
          <a:prstGeom prst="rect">
            <a:avLst/>
          </a:prstGeom>
          <a:noFill/>
          <a:ln w="25560">
            <a:noFill/>
          </a:ln>
        </p:spPr>
      </p:pic>
      <p:pic>
        <p:nvPicPr>
          <p:cNvPr id="91" name="Google Shape;94;p5"/>
          <p:cNvPicPr/>
          <p:nvPr/>
        </p:nvPicPr>
        <p:blipFill>
          <a:blip r:embed="rId4"/>
          <a:stretch/>
        </p:blipFill>
        <p:spPr>
          <a:xfrm rot="18438600">
            <a:off x="7338960" y="680400"/>
            <a:ext cx="441000" cy="492480"/>
          </a:xfrm>
          <a:prstGeom prst="rect">
            <a:avLst/>
          </a:prstGeom>
          <a:noFill/>
          <a:ln w="25560">
            <a:noFill/>
          </a:ln>
        </p:spPr>
      </p:pic>
      <p:sp>
        <p:nvSpPr>
          <p:cNvPr id="92" name="Google Shape;92;p 2"/>
          <p:cNvSpPr txBox="1"/>
          <p:nvPr/>
        </p:nvSpPr>
        <p:spPr>
          <a:xfrm>
            <a:off x="445680" y="1252080"/>
            <a:ext cx="8389080" cy="54828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Autofit/>
          </a:bodyPr>
          <a:lstStyle/>
          <a:p>
            <a:pPr>
              <a:lnSpc>
                <a:spcPct val="115000"/>
              </a:lnSpc>
            </a:pPr>
            <a:r>
              <a:rPr lang="fr-F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Posture au choix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15000"/>
              </a:lnSpc>
            </a:pP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Google Shape;92;p 3"/>
          <p:cNvSpPr txBox="1"/>
          <p:nvPr/>
        </p:nvSpPr>
        <p:spPr>
          <a:xfrm>
            <a:off x="445680" y="1755720"/>
            <a:ext cx="3694320" cy="54828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fr-F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Élève qui veut frauder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Avec une webcam ou un smartphone, prendre en photo un sujet/exercice et demander à l’IA de le réaliser. 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Google Shape;92;p 4"/>
          <p:cNvSpPr txBox="1"/>
          <p:nvPr/>
        </p:nvSpPr>
        <p:spPr>
          <a:xfrm>
            <a:off x="5125680" y="1756440"/>
            <a:ext cx="3694320" cy="54828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fr-F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Élève qui veut réviser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Fournir un cours/une activité corrigée à une IA et lui demander de poser des questions pour s’entraîner.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ZoneTexte 94"/>
          <p:cNvSpPr txBox="1"/>
          <p:nvPr/>
        </p:nvSpPr>
        <p:spPr>
          <a:xfrm>
            <a:off x="3420000" y="1601280"/>
            <a:ext cx="1440000" cy="4867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lang="fr-FR" sz="2800" b="0" u="none" strike="noStrike">
                <a:solidFill>
                  <a:srgbClr val="808080"/>
                </a:solidFill>
                <a:effectLst/>
                <a:uFillTx/>
                <a:latin typeface="Arial"/>
              </a:rPr>
              <a:t>⏱️</a:t>
            </a:r>
            <a:r>
              <a:rPr lang="fr-FR" sz="1800" b="0" u="none" strike="noStrike">
                <a:solidFill>
                  <a:srgbClr val="808080"/>
                </a:solidFill>
                <a:effectLst/>
                <a:uFillTx/>
                <a:latin typeface="Arial"/>
              </a:rPr>
              <a:t> 15 min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Google Shape;92;p 5"/>
          <p:cNvSpPr txBox="1"/>
          <p:nvPr/>
        </p:nvSpPr>
        <p:spPr>
          <a:xfrm>
            <a:off x="3793680" y="4392000"/>
            <a:ext cx="2974320" cy="54828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Autofit/>
          </a:bodyPr>
          <a:lstStyle/>
          <a:p>
            <a:pPr>
              <a:lnSpc>
                <a:spcPct val="115000"/>
              </a:lnSpc>
            </a:pPr>
            <a:r>
              <a:rPr lang="fr-FR" sz="1800" b="1" u="none" strike="noStrik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Bilan</a:t>
            </a:r>
            <a:r>
              <a:rPr lang="fr-FR" sz="1800" b="0" u="none" strike="noStrik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, échanges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ZoneTexte 96"/>
          <p:cNvSpPr txBox="1"/>
          <p:nvPr/>
        </p:nvSpPr>
        <p:spPr>
          <a:xfrm>
            <a:off x="5364000" y="4381560"/>
            <a:ext cx="1440000" cy="4867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lang="fr-FR" sz="2800" b="0" u="none" strike="noStrike">
                <a:solidFill>
                  <a:srgbClr val="808080"/>
                </a:solidFill>
                <a:effectLst/>
                <a:uFillTx/>
                <a:latin typeface="Arial"/>
              </a:rPr>
              <a:t>⏱️</a:t>
            </a:r>
            <a:r>
              <a:rPr lang="fr-FR" sz="1800" b="0" u="none" strike="noStrike">
                <a:solidFill>
                  <a:srgbClr val="808080"/>
                </a:solidFill>
                <a:effectLst/>
                <a:uFillTx/>
                <a:latin typeface="Arial"/>
              </a:rPr>
              <a:t> </a:t>
            </a:r>
            <a:r>
              <a:rPr lang="fr-FR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5 min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9;p6"/>
          <p:cNvPicPr/>
          <p:nvPr/>
        </p:nvPicPr>
        <p:blipFill>
          <a:blip r:embed="rId2"/>
          <a:stretch/>
        </p:blipFill>
        <p:spPr>
          <a:xfrm>
            <a:off x="270720" y="319680"/>
            <a:ext cx="6391080" cy="399600"/>
          </a:xfrm>
          <a:prstGeom prst="rect">
            <a:avLst/>
          </a:prstGeom>
          <a:noFill/>
          <a:ln w="25560">
            <a:noFill/>
          </a:ln>
        </p:spPr>
      </p:pic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32880" y="273240"/>
            <a:ext cx="7638480" cy="492480"/>
          </a:xfrm>
          <a:prstGeom prst="rect">
            <a:avLst/>
          </a:prstGeom>
          <a:noFill/>
          <a:ln w="2556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r-FR" sz="182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Fonctionnement de l’IA</a:t>
            </a:r>
            <a:endParaRPr lang="fr-FR" sz="18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Google Shape;101;p6"/>
          <p:cNvSpPr txBox="1"/>
          <p:nvPr/>
        </p:nvSpPr>
        <p:spPr>
          <a:xfrm>
            <a:off x="632880" y="1277640"/>
            <a:ext cx="8003520" cy="29779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Autofit/>
          </a:bodyPr>
          <a:lstStyle/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🔗 </a:t>
            </a:r>
            <a:r>
              <a:rPr lang="fr-FR" sz="1800" b="0" u="none" strike="noStrike">
                <a:solidFill>
                  <a:srgbClr val="2A6099"/>
                </a:solidFill>
                <a:effectLst/>
                <a:uFillTx/>
                <a:latin typeface="Arial"/>
                <a:ea typeface="Arial"/>
              </a:rPr>
              <a:t>https://fr.vittascience.com/ia/text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Suivre les différentes étapes de présentation de la plateforme.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Cliquer sur le bouton « </a:t>
            </a:r>
            <a:r>
              <a:rPr lang="fr-FR" sz="1800" b="0" i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Prompt aléatoire</a:t>
            </a: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 » ou entrer soi-même un prompt.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Observer la réponse obtenue ainsi que la coloration des éléments du texte.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50000"/>
              </a:lnSpc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➜ Il s’agit des </a:t>
            </a:r>
            <a:r>
              <a:rPr lang="fr-F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Tokens</a:t>
            </a: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.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1" name="Google Shape;102;p6"/>
          <p:cNvPicPr/>
          <p:nvPr/>
        </p:nvPicPr>
        <p:blipFill>
          <a:blip r:embed="rId3"/>
          <a:srcRect t="51130" r="43952"/>
          <a:stretch/>
        </p:blipFill>
        <p:spPr>
          <a:xfrm rot="5400000">
            <a:off x="8077320" y="4077000"/>
            <a:ext cx="1222560" cy="910440"/>
          </a:xfrm>
          <a:prstGeom prst="rect">
            <a:avLst/>
          </a:prstGeom>
          <a:noFill/>
          <a:ln w="25560">
            <a:noFill/>
          </a:ln>
        </p:spPr>
      </p:pic>
      <p:pic>
        <p:nvPicPr>
          <p:cNvPr id="102" name="Google Shape;103;p6"/>
          <p:cNvPicPr/>
          <p:nvPr/>
        </p:nvPicPr>
        <p:blipFill>
          <a:blip r:embed="rId4"/>
          <a:stretch/>
        </p:blipFill>
        <p:spPr>
          <a:xfrm rot="16200000">
            <a:off x="221760" y="1373760"/>
            <a:ext cx="261720" cy="291600"/>
          </a:xfrm>
          <a:prstGeom prst="rect">
            <a:avLst/>
          </a:prstGeom>
          <a:noFill/>
          <a:ln w="25560">
            <a:noFill/>
          </a:ln>
        </p:spPr>
      </p:pic>
      <p:sp>
        <p:nvSpPr>
          <p:cNvPr id="103" name="ZoneTexte 102"/>
          <p:cNvSpPr txBox="1"/>
          <p:nvPr/>
        </p:nvSpPr>
        <p:spPr>
          <a:xfrm>
            <a:off x="7020000" y="900000"/>
            <a:ext cx="1440000" cy="4867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lang="fr-FR" sz="2800" b="0" u="none" strike="noStrike">
                <a:solidFill>
                  <a:srgbClr val="808080"/>
                </a:solidFill>
                <a:effectLst/>
                <a:uFillTx/>
                <a:latin typeface="Arial"/>
              </a:rPr>
              <a:t>⏱️</a:t>
            </a:r>
            <a:r>
              <a:rPr lang="fr-FR" sz="1800" b="0" u="none" strike="noStrike">
                <a:solidFill>
                  <a:srgbClr val="808080"/>
                </a:solidFill>
                <a:effectLst/>
                <a:uFillTx/>
                <a:latin typeface="Arial"/>
              </a:rPr>
              <a:t> 20 min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99;p 1"/>
          <p:cNvPicPr/>
          <p:nvPr/>
        </p:nvPicPr>
        <p:blipFill>
          <a:blip r:embed="rId2"/>
          <a:stretch/>
        </p:blipFill>
        <p:spPr>
          <a:xfrm>
            <a:off x="270720" y="319680"/>
            <a:ext cx="6391080" cy="399600"/>
          </a:xfrm>
          <a:prstGeom prst="rect">
            <a:avLst/>
          </a:prstGeom>
          <a:noFill/>
          <a:ln w="25560">
            <a:noFill/>
          </a:ln>
        </p:spPr>
      </p:pic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32880" y="273240"/>
            <a:ext cx="7638480" cy="492480"/>
          </a:xfrm>
          <a:prstGeom prst="rect">
            <a:avLst/>
          </a:prstGeom>
          <a:noFill/>
          <a:ln w="2556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r-FR" sz="182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Fonctionnement de l’IA</a:t>
            </a:r>
            <a:endParaRPr lang="fr-FR" sz="182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Google Shape;101;p 2"/>
          <p:cNvSpPr txBox="1"/>
          <p:nvPr/>
        </p:nvSpPr>
        <p:spPr>
          <a:xfrm>
            <a:off x="632880" y="1277640"/>
            <a:ext cx="8003520" cy="29779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Autofit/>
          </a:bodyPr>
          <a:lstStyle/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Cliquer sur un Token  de couleur rose.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Cliquer sur un autre Token proposé avec un pourcentage différent de 0.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Observer la nouvelle réponse générée par l’IA.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7" name="Google Shape;102;p 2"/>
          <p:cNvPicPr/>
          <p:nvPr/>
        </p:nvPicPr>
        <p:blipFill>
          <a:blip r:embed="rId3"/>
          <a:srcRect t="51130" r="43952"/>
          <a:stretch/>
        </p:blipFill>
        <p:spPr>
          <a:xfrm rot="5400000">
            <a:off x="1874160" y="-2157840"/>
            <a:ext cx="5683680" cy="9000000"/>
          </a:xfrm>
          <a:prstGeom prst="rect">
            <a:avLst/>
          </a:prstGeom>
          <a:noFill/>
          <a:ln w="25560">
            <a:noFill/>
          </a:ln>
        </p:spPr>
      </p:pic>
      <p:pic>
        <p:nvPicPr>
          <p:cNvPr id="108" name="Google Shape;103;p 2"/>
          <p:cNvPicPr/>
          <p:nvPr/>
        </p:nvPicPr>
        <p:blipFill>
          <a:blip r:embed="rId4"/>
          <a:stretch/>
        </p:blipFill>
        <p:spPr>
          <a:xfrm rot="16200000">
            <a:off x="221760" y="1373760"/>
            <a:ext cx="261720" cy="291600"/>
          </a:xfrm>
          <a:prstGeom prst="rect">
            <a:avLst/>
          </a:prstGeom>
          <a:noFill/>
          <a:ln w="25560">
            <a:noFill/>
          </a:ln>
        </p:spPr>
      </p:pic>
      <p:sp>
        <p:nvSpPr>
          <p:cNvPr id="109" name="ZoneTexte 108"/>
          <p:cNvSpPr txBox="1"/>
          <p:nvPr/>
        </p:nvSpPr>
        <p:spPr>
          <a:xfrm>
            <a:off x="6300000" y="3420000"/>
            <a:ext cx="3600000" cy="16254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800" b="1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Pour aller plus loin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Paramètres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Sources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Consommation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e5e7261-dcd0-49eb-98c2-b9c3b3853292" xsi:nil="true"/>
    <lcf76f155ced4ddcb4097134ff3c332f xmlns="61aedc05-8bbf-434c-bbc7-e3d54c982336">
      <Terms xmlns="http://schemas.microsoft.com/office/infopath/2007/PartnerControls"/>
    </lcf76f155ced4ddcb4097134ff3c332f>
    <vu xmlns="61aedc05-8bbf-434c-bbc7-e3d54c982336">true</vu>
    <description xmlns="61aedc05-8bbf-434c-bbc7-e3d54c98233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8FCEF46B9E184E8EBA4DF15DC9A656" ma:contentTypeVersion="20" ma:contentTypeDescription="Crée un document." ma:contentTypeScope="" ma:versionID="776ba141c4e04a4856fc82e342ddfcfe">
  <xsd:schema xmlns:xsd="http://www.w3.org/2001/XMLSchema" xmlns:xs="http://www.w3.org/2001/XMLSchema" xmlns:p="http://schemas.microsoft.com/office/2006/metadata/properties" xmlns:ns2="61aedc05-8bbf-434c-bbc7-e3d54c982336" xmlns:ns3="0e5e7261-dcd0-49eb-98c2-b9c3b3853292" targetNamespace="http://schemas.microsoft.com/office/2006/metadata/properties" ma:root="true" ma:fieldsID="34bf95eb1e0fdf5d40be05636a49f176" ns2:_="" ns3:_="">
    <xsd:import namespace="61aedc05-8bbf-434c-bbc7-e3d54c982336"/>
    <xsd:import namespace="0e5e7261-dcd0-49eb-98c2-b9c3b38532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EventHashCode" minOccurs="0"/>
                <xsd:element ref="ns2:MediaServiceGenerationTim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vu" minOccurs="0"/>
                <xsd:element ref="ns2:lcf76f155ced4ddcb4097134ff3c332f" minOccurs="0"/>
                <xsd:element ref="ns3:TaxCatchAll" minOccurs="0"/>
                <xsd:element ref="ns2:descrip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aedc05-8bbf-434c-bbc7-e3d54c9823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EventHashCode" ma:index="1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internalName="MediaServiceAutoTags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vu" ma:index="21" nillable="true" ma:displayName="vu" ma:default="1" ma:description="le fichier a été lu et compilé" ma:format="Dropdown" ma:internalName="vu">
      <xsd:simpleType>
        <xsd:restriction base="dms:Boolean"/>
      </xsd:simpleType>
    </xsd:element>
    <xsd:element name="lcf76f155ced4ddcb4097134ff3c332f" ma:index="23" nillable="true" ma:taxonomy="true" ma:internalName="lcf76f155ced4ddcb4097134ff3c332f" ma:taxonomyFieldName="MediaServiceImageTags" ma:displayName="Balises d’images" ma:readOnly="false" ma:fieldId="{5cf76f15-5ced-4ddc-b409-7134ff3c332f}" ma:taxonomyMulti="true" ma:sspId="ede2cb4e-e679-4364-8b76-50f575b9ae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description" ma:index="25" nillable="true" ma:displayName="description" ma:format="Dropdown" ma:internalName="description">
      <xsd:simpleType>
        <xsd:restriction base="dms:Note">
          <xsd:maxLength value="255"/>
        </xsd:restriction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5e7261-dcd0-49eb-98c2-b9c3b385329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cc87b7f-a92b-42fe-abae-8c33e277ae05}" ma:internalName="TaxCatchAll" ma:showField="CatchAllData" ma:web="0e5e7261-dcd0-49eb-98c2-b9c3b38532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07CAF5-15B0-486B-8BA2-CE7C45B06CF4}">
  <ds:schemaRefs>
    <ds:schemaRef ds:uri="http://schemas.microsoft.com/office/2006/metadata/properties"/>
    <ds:schemaRef ds:uri="http://schemas.microsoft.com/office/infopath/2007/PartnerControls"/>
    <ds:schemaRef ds:uri="0e5e7261-dcd0-49eb-98c2-b9c3b3853292"/>
    <ds:schemaRef ds:uri="61aedc05-8bbf-434c-bbc7-e3d54c982336"/>
  </ds:schemaRefs>
</ds:datastoreItem>
</file>

<file path=customXml/itemProps2.xml><?xml version="1.0" encoding="utf-8"?>
<ds:datastoreItem xmlns:ds="http://schemas.openxmlformats.org/officeDocument/2006/customXml" ds:itemID="{8DAA1DC4-821C-465D-B444-3F251003C2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55B17B5-3508-41B3-BCC6-F0671182A7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aedc05-8bbf-434c-bbc7-e3d54c982336"/>
    <ds:schemaRef ds:uri="0e5e7261-dcd0-49eb-98c2-b9c3b38532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Application>Microsoft Office PowerPoint</Application>
  <PresentationFormat>Affichage à l'écran (16:9)</PresentationFormat>
  <Slides>12</Slides>
  <Notes>0</Notes>
  <HiddenSlides>0</HiddenSlide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12</vt:i4>
      </vt:variant>
    </vt:vector>
  </HeadingPairs>
  <TitlesOfParts>
    <vt:vector size="15" baseType="lpstr">
      <vt:lpstr>Office</vt:lpstr>
      <vt:lpstr>Office</vt:lpstr>
      <vt:lpstr>Office</vt:lpstr>
      <vt:lpstr>Présentation PowerPoint</vt:lpstr>
      <vt:lpstr>Sommaire</vt:lpstr>
      <vt:lpstr>Cadre institutionnel</vt:lpstr>
      <vt:lpstr>Cadre institutionnel</vt:lpstr>
      <vt:lpstr>Cadre institutionnel</vt:lpstr>
      <vt:lpstr>Dans la peau d’un ado</vt:lpstr>
      <vt:lpstr>Dans la peau d’un ado</vt:lpstr>
      <vt:lpstr>Fonctionnement de l’IA</vt:lpstr>
      <vt:lpstr>Fonctionnement de l’IA</vt:lpstr>
      <vt:lpstr>Pour aller plus loin  </vt:lpstr>
      <vt:lpstr>D’autres Café IA à venir...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JACQUEMET Magali</dc:creator>
  <dc:description/>
  <cp:lastModifiedBy>Jérôme GOUDIN</cp:lastModifiedBy>
  <cp:revision>33</cp:revision>
  <cp:lastPrinted>2025-08-29T13:09:48Z</cp:lastPrinted>
  <dcterms:modified xsi:type="dcterms:W3CDTF">2025-10-08T06:53:19Z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0x010100748FCEF46B9E184E8EBA4DF15DC9A656</vt:lpwstr>
  </property>
  <property fmtid="{D5CDD505-2E9C-101B-9397-08002B2CF9AE}" pid="3" name="MediaServiceImageTags">
    <vt:lpwstr/>
  </property>
</Properties>
</file>