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31B_CCE00C04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9"/>
  </p:notesMasterIdLst>
  <p:sldIdLst>
    <p:sldId id="258" r:id="rId5"/>
    <p:sldId id="262" r:id="rId6"/>
    <p:sldId id="259" r:id="rId7"/>
    <p:sldId id="273" r:id="rId8"/>
    <p:sldId id="290" r:id="rId9"/>
    <p:sldId id="288" r:id="rId10"/>
    <p:sldId id="795" r:id="rId11"/>
    <p:sldId id="276" r:id="rId12"/>
    <p:sldId id="265" r:id="rId13"/>
    <p:sldId id="289" r:id="rId14"/>
    <p:sldId id="266" r:id="rId15"/>
    <p:sldId id="285" r:id="rId16"/>
    <p:sldId id="270" r:id="rId17"/>
    <p:sldId id="28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07FEF7-A99F-67E2-22A8-68A02CD2F658}" name="Guest User" initials="GU" userId="S::urn:spo:tenantanon#aea47342-273d-469a-8836-104f1554c845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546"/>
    <a:srgbClr val="FDCD08"/>
    <a:srgbClr val="EF5227"/>
    <a:srgbClr val="E06E9A"/>
    <a:srgbClr val="A48BC1"/>
    <a:srgbClr val="000000"/>
    <a:srgbClr val="A9CE91"/>
    <a:srgbClr val="F0E9E9"/>
    <a:srgbClr val="080807"/>
    <a:srgbClr val="F7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82" autoAdjust="0"/>
  </p:normalViewPr>
  <p:slideViewPr>
    <p:cSldViewPr snapToGrid="0">
      <p:cViewPr varScale="1">
        <p:scale>
          <a:sx n="90" d="100"/>
          <a:sy n="90" d="100"/>
        </p:scale>
        <p:origin x="13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modernComment_31B_CCE00C0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13EED9-6F8F-4D6C-B520-85AD3A2BDCCA}" authorId="{EC07FEF7-A99F-67E2-22A8-68A02CD2F658}" created="2026-06-16T09:37:48.086">
    <pc:sldMkLst xmlns:pc="http://schemas.microsoft.com/office/powerpoint/2013/main/command">
      <pc:docMk/>
      <pc:sldMk cId="3437235204" sldId="795"/>
    </pc:sldMkLst>
    <p188:txBody>
      <a:bodyPr/>
      <a:lstStyle/>
      <a:p>
        <a:r>
          <a:rPr lang="en-US"/>
          <a:t>Ajouté ???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5CE05-688D-4A51-85E7-DB94F770A1C1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B73AC4-1D59-44F0-AF1A-B7ECE6B5B968}">
      <dgm:prSet phldrT="[Text]" phldr="0"/>
      <dgm:spPr/>
      <dgm:t>
        <a:bodyPr/>
        <a:lstStyle/>
        <a:p>
          <a:pPr rtl="0"/>
          <a:r>
            <a:rPr lang="fr-FR" sz="1100">
              <a:latin typeface="Calibri"/>
              <a:ea typeface="Calibri"/>
              <a:cs typeface="Calibri"/>
            </a:rPr>
            <a:t>Des cours accessibles : Je découvre sans difficultés inutiles</a:t>
          </a:r>
          <a:endParaRPr lang="en-US" sz="1100">
            <a:latin typeface="Calibri"/>
            <a:ea typeface="Calibri"/>
            <a:cs typeface="Calibri"/>
          </a:endParaRPr>
        </a:p>
      </dgm:t>
    </dgm:pt>
    <dgm:pt modelId="{71B08BF0-ACF9-4328-89AE-23666A9578BF}" type="parTrans" cxnId="{6AA4582D-58DA-4FD2-821F-9280674F23A6}">
      <dgm:prSet/>
      <dgm:spPr/>
    </dgm:pt>
    <dgm:pt modelId="{3ED7C3B4-2834-493C-AF34-2D7786C04175}" type="sibTrans" cxnId="{6AA4582D-58DA-4FD2-821F-9280674F23A6}">
      <dgm:prSet/>
      <dgm:spPr/>
    </dgm:pt>
    <dgm:pt modelId="{9AFF29EF-D6A7-4776-B944-F2C8E87DFFFE}">
      <dgm:prSet phldrT="[Text]" phldr="0"/>
      <dgm:spPr/>
      <dgm:t>
        <a:bodyPr/>
        <a:lstStyle/>
        <a:p>
          <a:r>
            <a:rPr lang="fr-FR" sz="1100">
              <a:latin typeface="Calibri"/>
              <a:ea typeface="Calibri"/>
              <a:cs typeface="Calibri"/>
            </a:rPr>
            <a:t>Offrir des ressources lisibles, structurées, diversifiées. </a:t>
          </a:r>
          <a:endParaRPr lang="en-US" sz="1100">
            <a:latin typeface="Calibri"/>
            <a:ea typeface="Calibri"/>
            <a:cs typeface="Calibri"/>
          </a:endParaRPr>
        </a:p>
      </dgm:t>
    </dgm:pt>
    <dgm:pt modelId="{0998A5F5-9BD0-4FBF-962A-A72881BA70B8}" type="parTrans" cxnId="{3017254F-A2AC-43ED-B8A1-7F8E4C4D4673}">
      <dgm:prSet/>
      <dgm:spPr/>
    </dgm:pt>
    <dgm:pt modelId="{E3CCCC2C-77F5-4B4D-8CB7-81C0126C1CCC}" type="sibTrans" cxnId="{3017254F-A2AC-43ED-B8A1-7F8E4C4D4673}">
      <dgm:prSet/>
      <dgm:spPr/>
    </dgm:pt>
    <dgm:pt modelId="{A2FD7B06-BFF3-4F19-9818-AF7B6831979C}">
      <dgm:prSet phldrT="[Text]" phldr="0"/>
      <dgm:spPr/>
      <dgm:t>
        <a:bodyPr/>
        <a:lstStyle/>
        <a:p>
          <a:r>
            <a:rPr lang="fr-FR" sz="1100">
              <a:latin typeface="Calibri"/>
              <a:ea typeface="Calibri"/>
              <a:cs typeface="Calibri"/>
            </a:rPr>
            <a:t>Des cours qui permettent la construction des apprentissages : Je comprends, j’intègre, je retiens</a:t>
          </a:r>
          <a:endParaRPr lang="en-US" sz="1100">
            <a:latin typeface="Calibri"/>
            <a:ea typeface="Calibri"/>
            <a:cs typeface="Calibri"/>
          </a:endParaRPr>
        </a:p>
      </dgm:t>
    </dgm:pt>
    <dgm:pt modelId="{14A81E2A-869F-40E6-8A59-20DDEC378EB9}" type="parTrans" cxnId="{7A9DC2CF-960E-47D6-B894-AF0A23486BC9}">
      <dgm:prSet/>
      <dgm:spPr/>
    </dgm:pt>
    <dgm:pt modelId="{DE690A7B-11AB-4B30-8333-5F727CABCBD8}" type="sibTrans" cxnId="{7A9DC2CF-960E-47D6-B894-AF0A23486BC9}">
      <dgm:prSet/>
      <dgm:spPr/>
    </dgm:pt>
    <dgm:pt modelId="{9DC159CB-2D80-4C89-B883-F506E1BD1622}">
      <dgm:prSet phldrT="[Text]" phldr="0"/>
      <dgm:spPr/>
      <dgm:t>
        <a:bodyPr/>
        <a:lstStyle/>
        <a:p>
          <a:r>
            <a:rPr lang="fr-FR" sz="1100">
              <a:latin typeface="Calibri"/>
              <a:ea typeface="Calibri"/>
              <a:cs typeface="Calibri"/>
            </a:rPr>
            <a:t>Activer les connaissances antérieures</a:t>
          </a:r>
          <a:endParaRPr lang="en-US" sz="1100">
            <a:latin typeface="Calibri"/>
            <a:ea typeface="Calibri"/>
            <a:cs typeface="Calibri"/>
          </a:endParaRPr>
        </a:p>
      </dgm:t>
    </dgm:pt>
    <dgm:pt modelId="{5A9B37FB-B4C5-4D0E-8256-D20365D3C308}" type="parTrans" cxnId="{A3823266-910C-46A6-BE7D-E2C9EB69A657}">
      <dgm:prSet/>
      <dgm:spPr/>
    </dgm:pt>
    <dgm:pt modelId="{0E891641-88DA-48A1-8786-893C68407AE1}" type="sibTrans" cxnId="{A3823266-910C-46A6-BE7D-E2C9EB69A657}">
      <dgm:prSet/>
      <dgm:spPr/>
    </dgm:pt>
    <dgm:pt modelId="{D1D7F368-2C0B-417D-963B-5A1097F151FB}">
      <dgm:prSet phldrT="[Text]" phldr="0"/>
      <dgm:spPr/>
      <dgm:t>
        <a:bodyPr/>
        <a:lstStyle/>
        <a:p>
          <a:pPr rtl="0"/>
          <a:r>
            <a:rPr lang="fr-FR" sz="1100">
              <a:latin typeface="Calibri"/>
              <a:ea typeface="Calibri"/>
              <a:cs typeface="Calibri"/>
            </a:rPr>
            <a:t>Expliciter la progression et les attendus</a:t>
          </a:r>
          <a:endParaRPr lang="en-US" sz="1100">
            <a:latin typeface="Calibri"/>
            <a:ea typeface="Calibri"/>
            <a:cs typeface="Calibri"/>
          </a:endParaRPr>
        </a:p>
      </dgm:t>
    </dgm:pt>
    <dgm:pt modelId="{2651B58F-C307-43A8-BBC5-37FE715AEA8F}" type="parTrans" cxnId="{28218CD8-DEBF-4C1F-BEB6-26CD74FFC57A}">
      <dgm:prSet/>
      <dgm:spPr/>
    </dgm:pt>
    <dgm:pt modelId="{611F2C25-B69C-40CA-BA02-D7A8A29279B5}" type="sibTrans" cxnId="{28218CD8-DEBF-4C1F-BEB6-26CD74FFC57A}">
      <dgm:prSet/>
      <dgm:spPr/>
    </dgm:pt>
    <dgm:pt modelId="{912D3CC5-7740-4642-AEAA-C55E28C7C763}">
      <dgm:prSet phldrT="[Text]" phldr="0"/>
      <dgm:spPr/>
      <dgm:t>
        <a:bodyPr/>
        <a:lstStyle/>
        <a:p>
          <a:r>
            <a:rPr lang="fr-FR" sz="1100">
              <a:latin typeface="Calibri"/>
              <a:ea typeface="Calibri"/>
              <a:cs typeface="Calibri"/>
            </a:rPr>
            <a:t>Favoriser les interactions</a:t>
          </a:r>
          <a:endParaRPr lang="en-US" sz="1100">
            <a:latin typeface="Calibri"/>
            <a:ea typeface="Calibri"/>
            <a:cs typeface="Calibri"/>
          </a:endParaRPr>
        </a:p>
      </dgm:t>
    </dgm:pt>
    <dgm:pt modelId="{37405BF2-AF13-487E-A242-C394EADE82FF}" type="parTrans" cxnId="{C6473A1C-2CB0-4AD2-96BE-8F1711E480C5}">
      <dgm:prSet/>
      <dgm:spPr/>
    </dgm:pt>
    <dgm:pt modelId="{95CEB204-1CA4-455D-B77E-BB255323A779}" type="sibTrans" cxnId="{C6473A1C-2CB0-4AD2-96BE-8F1711E480C5}">
      <dgm:prSet/>
      <dgm:spPr/>
    </dgm:pt>
    <dgm:pt modelId="{5A7FB1C0-11D5-4A85-8FE1-C342EE1086FA}">
      <dgm:prSet phldrT="[Text]" phldr="0"/>
      <dgm:spPr/>
      <dgm:t>
        <a:bodyPr/>
        <a:lstStyle/>
        <a:p>
          <a:r>
            <a:rPr lang="fr-FR" sz="1100">
              <a:latin typeface="Calibri"/>
              <a:ea typeface="Calibri"/>
              <a:cs typeface="Calibri"/>
            </a:rPr>
            <a:t>Des cours qui favorisent l’autonomie et la réflexivité : j’apprends à apprendre</a:t>
          </a:r>
          <a:endParaRPr lang="en-US" sz="1100">
            <a:latin typeface="Calibri"/>
            <a:ea typeface="Calibri"/>
            <a:cs typeface="Calibri"/>
          </a:endParaRPr>
        </a:p>
      </dgm:t>
    </dgm:pt>
    <dgm:pt modelId="{7AED5A73-8603-48E5-85E5-2611B37CB2E5}" type="parTrans" cxnId="{0378238A-3DD0-413E-AD6A-9EF69E8013F7}">
      <dgm:prSet/>
      <dgm:spPr/>
    </dgm:pt>
    <dgm:pt modelId="{C9444F47-021B-4928-BF93-6AEAD20C0CBA}" type="sibTrans" cxnId="{0378238A-3DD0-413E-AD6A-9EF69E8013F7}">
      <dgm:prSet/>
      <dgm:spPr/>
    </dgm:pt>
    <dgm:pt modelId="{F9B5056C-2993-4D8D-81C7-EE96E953C8DF}">
      <dgm:prSet phldrT="[Text]" phldr="0"/>
      <dgm:spPr/>
      <dgm:t>
        <a:bodyPr/>
        <a:lstStyle/>
        <a:p>
          <a:pPr rtl="0"/>
          <a:r>
            <a:rPr lang="fr-FR" sz="1100" dirty="0">
              <a:latin typeface="Calibri"/>
              <a:ea typeface="Calibri"/>
              <a:cs typeface="Calibri"/>
            </a:rPr>
            <a:t>Feedbacks réguliers (</a:t>
          </a:r>
          <a:r>
            <a:rPr lang="fr-FR" sz="1500" dirty="0">
              <a:latin typeface="Calibri"/>
              <a:ea typeface="Calibri"/>
              <a:cs typeface="Calibri"/>
            </a:rPr>
            <a:t>évaluation par les </a:t>
          </a:r>
          <a:r>
            <a:rPr lang="fr-FR" sz="1500">
              <a:latin typeface="Calibri"/>
              <a:ea typeface="Calibri"/>
              <a:cs typeface="Calibri"/>
            </a:rPr>
            <a:t>pairs, autoévaluation</a:t>
          </a:r>
          <a:r>
            <a:rPr lang="fr-FR" sz="1500" dirty="0">
              <a:latin typeface="Calibri"/>
              <a:ea typeface="Calibri"/>
              <a:cs typeface="Calibri"/>
            </a:rPr>
            <a:t>...)</a:t>
          </a:r>
          <a:endParaRPr lang="en-US" sz="1500" dirty="0">
            <a:latin typeface="Calibri"/>
            <a:ea typeface="Calibri"/>
            <a:cs typeface="Calibri"/>
          </a:endParaRPr>
        </a:p>
      </dgm:t>
    </dgm:pt>
    <dgm:pt modelId="{77E1F94E-9CE0-44D0-B16C-7AF93608A3C5}" type="parTrans" cxnId="{2E931A6A-3996-458F-91DB-0E7B71291689}">
      <dgm:prSet/>
      <dgm:spPr/>
    </dgm:pt>
    <dgm:pt modelId="{A8B19376-56A7-48F6-BA48-0400CF60C0A8}" type="sibTrans" cxnId="{2E931A6A-3996-458F-91DB-0E7B71291689}">
      <dgm:prSet/>
      <dgm:spPr/>
    </dgm:pt>
    <dgm:pt modelId="{FE8CB5C7-46C0-4034-B16A-091137903712}">
      <dgm:prSet phldrT="[Text]" phldr="0"/>
      <dgm:spPr/>
      <dgm:t>
        <a:bodyPr/>
        <a:lstStyle/>
        <a:p>
          <a:r>
            <a:rPr lang="fr-FR" sz="1500" dirty="0">
              <a:latin typeface="Calibri"/>
              <a:ea typeface="Calibri"/>
              <a:cs typeface="Calibri"/>
            </a:rPr>
            <a:t>...</a:t>
          </a:r>
        </a:p>
      </dgm:t>
    </dgm:pt>
    <dgm:pt modelId="{83442BFB-2783-430B-BD57-9E1CB4A0EF13}" type="parTrans" cxnId="{BADD2DDD-F191-43E1-B933-DDB78AFF3DFE}">
      <dgm:prSet/>
      <dgm:spPr/>
    </dgm:pt>
    <dgm:pt modelId="{0CC88A6E-ECCC-4B3E-8D0E-407DEEECC380}" type="sibTrans" cxnId="{BADD2DDD-F191-43E1-B933-DDB78AFF3DFE}">
      <dgm:prSet/>
      <dgm:spPr/>
    </dgm:pt>
    <dgm:pt modelId="{D1D2980C-A761-486D-BBD2-8B024D582D6E}">
      <dgm:prSet phldrT="[Text]" phldr="0"/>
      <dgm:spPr/>
      <dgm:t>
        <a:bodyPr/>
        <a:lstStyle/>
        <a:p>
          <a:r>
            <a:rPr lang="fr-FR" sz="1100" dirty="0">
              <a:latin typeface="Calibri"/>
              <a:ea typeface="Calibri"/>
              <a:cs typeface="Calibri"/>
            </a:rPr>
            <a:t>...</a:t>
          </a:r>
        </a:p>
      </dgm:t>
    </dgm:pt>
    <dgm:pt modelId="{13797F93-110A-4D9B-A146-D3B9E1A74445}" type="parTrans" cxnId="{C171E8DA-A558-4086-A835-DC8D74B5B3A4}">
      <dgm:prSet/>
      <dgm:spPr/>
    </dgm:pt>
    <dgm:pt modelId="{AC289DC6-4E45-4DCD-B73A-0FA7B27D58AD}" type="sibTrans" cxnId="{C171E8DA-A558-4086-A835-DC8D74B5B3A4}">
      <dgm:prSet/>
      <dgm:spPr/>
    </dgm:pt>
    <dgm:pt modelId="{AB75EA99-78A7-41F6-A21B-F14310FC63F3}" type="pres">
      <dgm:prSet presAssocID="{BB95CE05-688D-4A51-85E7-DB94F770A1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C3297E-ADE3-4513-B899-54D450130009}" type="pres">
      <dgm:prSet presAssocID="{9FB73AC4-1D59-44F0-AF1A-B7ECE6B5B968}" presName="composite" presStyleCnt="0"/>
      <dgm:spPr/>
    </dgm:pt>
    <dgm:pt modelId="{FEA07242-0749-45D5-88C7-3F83DA80BFF7}" type="pres">
      <dgm:prSet presAssocID="{9FB73AC4-1D59-44F0-AF1A-B7ECE6B5B9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561A3F-9F35-4726-B563-75F50AB5E0D8}" type="pres">
      <dgm:prSet presAssocID="{9FB73AC4-1D59-44F0-AF1A-B7ECE6B5B96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6C94FF-EF8A-4C6A-93B4-E83107BF131A}" type="pres">
      <dgm:prSet presAssocID="{3ED7C3B4-2834-493C-AF34-2D7786C04175}" presName="space" presStyleCnt="0"/>
      <dgm:spPr/>
    </dgm:pt>
    <dgm:pt modelId="{EAC2138D-D79F-4D1D-9786-6AF6556C0D77}" type="pres">
      <dgm:prSet presAssocID="{A2FD7B06-BFF3-4F19-9818-AF7B6831979C}" presName="composite" presStyleCnt="0"/>
      <dgm:spPr/>
    </dgm:pt>
    <dgm:pt modelId="{35470DAC-7F80-4D43-80F1-07130C5CF5AB}" type="pres">
      <dgm:prSet presAssocID="{A2FD7B06-BFF3-4F19-9818-AF7B6831979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B889FB-501E-4FC1-BF8E-4049149935BB}" type="pres">
      <dgm:prSet presAssocID="{A2FD7B06-BFF3-4F19-9818-AF7B6831979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2900E1-03BB-4520-9971-1F17BC99120B}" type="pres">
      <dgm:prSet presAssocID="{DE690A7B-11AB-4B30-8333-5F727CABCBD8}" presName="space" presStyleCnt="0"/>
      <dgm:spPr/>
    </dgm:pt>
    <dgm:pt modelId="{6894EFAF-D79D-44AC-81F9-6C25552749D5}" type="pres">
      <dgm:prSet presAssocID="{5A7FB1C0-11D5-4A85-8FE1-C342EE1086FA}" presName="composite" presStyleCnt="0"/>
      <dgm:spPr/>
    </dgm:pt>
    <dgm:pt modelId="{DBEF9D5B-20AF-4A9F-BC52-5463B97FCEBC}" type="pres">
      <dgm:prSet presAssocID="{5A7FB1C0-11D5-4A85-8FE1-C342EE1086F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AFA2DC-1C7D-4A23-B684-AE508E4185FC}" type="pres">
      <dgm:prSet presAssocID="{5A7FB1C0-11D5-4A85-8FE1-C342EE1086F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3823266-910C-46A6-BE7D-E2C9EB69A657}" srcId="{A2FD7B06-BFF3-4F19-9818-AF7B6831979C}" destId="{9DC159CB-2D80-4C89-B883-F506E1BD1622}" srcOrd="0" destOrd="0" parTransId="{5A9B37FB-B4C5-4D0E-8256-D20365D3C308}" sibTransId="{0E891641-88DA-48A1-8786-893C68407AE1}"/>
    <dgm:cxn modelId="{39CD5189-C77C-4592-AD80-144F97AF4BF6}" type="presOf" srcId="{BB95CE05-688D-4A51-85E7-DB94F770A1C1}" destId="{AB75EA99-78A7-41F6-A21B-F14310FC63F3}" srcOrd="0" destOrd="0" presId="urn:microsoft.com/office/officeart/2005/8/layout/hList1"/>
    <dgm:cxn modelId="{3017254F-A2AC-43ED-B8A1-7F8E4C4D4673}" srcId="{9FB73AC4-1D59-44F0-AF1A-B7ECE6B5B968}" destId="{9AFF29EF-D6A7-4776-B944-F2C8E87DFFFE}" srcOrd="0" destOrd="0" parTransId="{0998A5F5-9BD0-4FBF-962A-A72881BA70B8}" sibTransId="{E3CCCC2C-77F5-4B4D-8CB7-81C0126C1CCC}"/>
    <dgm:cxn modelId="{97AD6A5D-B3DE-42A9-A8ED-B5CBB270F0D3}" type="presOf" srcId="{A2FD7B06-BFF3-4F19-9818-AF7B6831979C}" destId="{35470DAC-7F80-4D43-80F1-07130C5CF5AB}" srcOrd="0" destOrd="0" presId="urn:microsoft.com/office/officeart/2005/8/layout/hList1"/>
    <dgm:cxn modelId="{6ED62A47-3C56-4F4C-B4C5-C93D1D0B164E}" type="presOf" srcId="{F9B5056C-2993-4D8D-81C7-EE96E953C8DF}" destId="{A0AFA2DC-1C7D-4A23-B684-AE508E4185FC}" srcOrd="0" destOrd="0" presId="urn:microsoft.com/office/officeart/2005/8/layout/hList1"/>
    <dgm:cxn modelId="{4D0FCD14-C374-4D3D-831A-5ACA9B8D37DC}" type="presOf" srcId="{9AFF29EF-D6A7-4776-B944-F2C8E87DFFFE}" destId="{CC561A3F-9F35-4726-B563-75F50AB5E0D8}" srcOrd="0" destOrd="0" presId="urn:microsoft.com/office/officeart/2005/8/layout/hList1"/>
    <dgm:cxn modelId="{CFA16F4F-C6E7-4C87-B5B3-D06A3AE0B6B0}" type="presOf" srcId="{5A7FB1C0-11D5-4A85-8FE1-C342EE1086FA}" destId="{DBEF9D5B-20AF-4A9F-BC52-5463B97FCEBC}" srcOrd="0" destOrd="0" presId="urn:microsoft.com/office/officeart/2005/8/layout/hList1"/>
    <dgm:cxn modelId="{2E931A6A-3996-458F-91DB-0E7B71291689}" srcId="{5A7FB1C0-11D5-4A85-8FE1-C342EE1086FA}" destId="{F9B5056C-2993-4D8D-81C7-EE96E953C8DF}" srcOrd="0" destOrd="0" parTransId="{77E1F94E-9CE0-44D0-B16C-7AF93608A3C5}" sibTransId="{A8B19376-56A7-48F6-BA48-0400CF60C0A8}"/>
    <dgm:cxn modelId="{28218CD8-DEBF-4C1F-BEB6-26CD74FFC57A}" srcId="{A2FD7B06-BFF3-4F19-9818-AF7B6831979C}" destId="{D1D7F368-2C0B-417D-963B-5A1097F151FB}" srcOrd="1" destOrd="0" parTransId="{2651B58F-C307-43A8-BBC5-37FE715AEA8F}" sibTransId="{611F2C25-B69C-40CA-BA02-D7A8A29279B5}"/>
    <dgm:cxn modelId="{6AA4582D-58DA-4FD2-821F-9280674F23A6}" srcId="{BB95CE05-688D-4A51-85E7-DB94F770A1C1}" destId="{9FB73AC4-1D59-44F0-AF1A-B7ECE6B5B968}" srcOrd="0" destOrd="0" parTransId="{71B08BF0-ACF9-4328-89AE-23666A9578BF}" sibTransId="{3ED7C3B4-2834-493C-AF34-2D7786C04175}"/>
    <dgm:cxn modelId="{A0B2B5DA-6348-4956-A664-AB349352E363}" type="presOf" srcId="{D1D7F368-2C0B-417D-963B-5A1097F151FB}" destId="{B8B889FB-501E-4FC1-BF8E-4049149935BB}" srcOrd="0" destOrd="1" presId="urn:microsoft.com/office/officeart/2005/8/layout/hList1"/>
    <dgm:cxn modelId="{C171E8DA-A558-4086-A835-DC8D74B5B3A4}" srcId="{A2FD7B06-BFF3-4F19-9818-AF7B6831979C}" destId="{D1D2980C-A761-486D-BBD2-8B024D582D6E}" srcOrd="3" destOrd="0" parTransId="{13797F93-110A-4D9B-A146-D3B9E1A74445}" sibTransId="{AC289DC6-4E45-4DCD-B73A-0FA7B27D58AD}"/>
    <dgm:cxn modelId="{C6473A1C-2CB0-4AD2-96BE-8F1711E480C5}" srcId="{A2FD7B06-BFF3-4F19-9818-AF7B6831979C}" destId="{912D3CC5-7740-4642-AEAA-C55E28C7C763}" srcOrd="2" destOrd="0" parTransId="{37405BF2-AF13-487E-A242-C394EADE82FF}" sibTransId="{95CEB204-1CA4-455D-B77E-BB255323A779}"/>
    <dgm:cxn modelId="{0378238A-3DD0-413E-AD6A-9EF69E8013F7}" srcId="{BB95CE05-688D-4A51-85E7-DB94F770A1C1}" destId="{5A7FB1C0-11D5-4A85-8FE1-C342EE1086FA}" srcOrd="2" destOrd="0" parTransId="{7AED5A73-8603-48E5-85E5-2611B37CB2E5}" sibTransId="{C9444F47-021B-4928-BF93-6AEAD20C0CBA}"/>
    <dgm:cxn modelId="{9BBC545B-ACA6-4793-9318-14F89B9CEE20}" type="presOf" srcId="{9FB73AC4-1D59-44F0-AF1A-B7ECE6B5B968}" destId="{FEA07242-0749-45D5-88C7-3F83DA80BFF7}" srcOrd="0" destOrd="0" presId="urn:microsoft.com/office/officeart/2005/8/layout/hList1"/>
    <dgm:cxn modelId="{9ADCCDF6-2E93-4959-9434-AA865F5EA0AB}" type="presOf" srcId="{FE8CB5C7-46C0-4034-B16A-091137903712}" destId="{A0AFA2DC-1C7D-4A23-B684-AE508E4185FC}" srcOrd="0" destOrd="1" presId="urn:microsoft.com/office/officeart/2005/8/layout/hList1"/>
    <dgm:cxn modelId="{7A9DC2CF-960E-47D6-B894-AF0A23486BC9}" srcId="{BB95CE05-688D-4A51-85E7-DB94F770A1C1}" destId="{A2FD7B06-BFF3-4F19-9818-AF7B6831979C}" srcOrd="1" destOrd="0" parTransId="{14A81E2A-869F-40E6-8A59-20DDEC378EB9}" sibTransId="{DE690A7B-11AB-4B30-8333-5F727CABCBD8}"/>
    <dgm:cxn modelId="{6D9FD1BF-A98C-4084-854E-09A4ADC17139}" type="presOf" srcId="{912D3CC5-7740-4642-AEAA-C55E28C7C763}" destId="{B8B889FB-501E-4FC1-BF8E-4049149935BB}" srcOrd="0" destOrd="2" presId="urn:microsoft.com/office/officeart/2005/8/layout/hList1"/>
    <dgm:cxn modelId="{EAAB162F-DFFB-4738-9B0E-ACF2D69AC4A5}" type="presOf" srcId="{D1D2980C-A761-486D-BBD2-8B024D582D6E}" destId="{B8B889FB-501E-4FC1-BF8E-4049149935BB}" srcOrd="0" destOrd="3" presId="urn:microsoft.com/office/officeart/2005/8/layout/hList1"/>
    <dgm:cxn modelId="{BADD2DDD-F191-43E1-B933-DDB78AFF3DFE}" srcId="{5A7FB1C0-11D5-4A85-8FE1-C342EE1086FA}" destId="{FE8CB5C7-46C0-4034-B16A-091137903712}" srcOrd="1" destOrd="0" parTransId="{83442BFB-2783-430B-BD57-9E1CB4A0EF13}" sibTransId="{0CC88A6E-ECCC-4B3E-8D0E-407DEEECC380}"/>
    <dgm:cxn modelId="{29E5D076-20B5-4B8C-B8C7-3875E57FB015}" type="presOf" srcId="{9DC159CB-2D80-4C89-B883-F506E1BD1622}" destId="{B8B889FB-501E-4FC1-BF8E-4049149935BB}" srcOrd="0" destOrd="0" presId="urn:microsoft.com/office/officeart/2005/8/layout/hList1"/>
    <dgm:cxn modelId="{BF197CD3-CAB7-4698-A2FF-467AAB3874E7}" type="presParOf" srcId="{AB75EA99-78A7-41F6-A21B-F14310FC63F3}" destId="{88C3297E-ADE3-4513-B899-54D450130009}" srcOrd="0" destOrd="0" presId="urn:microsoft.com/office/officeart/2005/8/layout/hList1"/>
    <dgm:cxn modelId="{D2AFEE2C-054E-4E8F-9936-30DD5D7E3E11}" type="presParOf" srcId="{88C3297E-ADE3-4513-B899-54D450130009}" destId="{FEA07242-0749-45D5-88C7-3F83DA80BFF7}" srcOrd="0" destOrd="0" presId="urn:microsoft.com/office/officeart/2005/8/layout/hList1"/>
    <dgm:cxn modelId="{7EB52C2A-2489-46E2-B455-E8F7DFEF545F}" type="presParOf" srcId="{88C3297E-ADE3-4513-B899-54D450130009}" destId="{CC561A3F-9F35-4726-B563-75F50AB5E0D8}" srcOrd="1" destOrd="0" presId="urn:microsoft.com/office/officeart/2005/8/layout/hList1"/>
    <dgm:cxn modelId="{E1D352ED-F20C-4414-838A-49E70276F828}" type="presParOf" srcId="{AB75EA99-78A7-41F6-A21B-F14310FC63F3}" destId="{636C94FF-EF8A-4C6A-93B4-E83107BF131A}" srcOrd="1" destOrd="0" presId="urn:microsoft.com/office/officeart/2005/8/layout/hList1"/>
    <dgm:cxn modelId="{CAA2E4F0-60B4-470D-A994-E52AA761F018}" type="presParOf" srcId="{AB75EA99-78A7-41F6-A21B-F14310FC63F3}" destId="{EAC2138D-D79F-4D1D-9786-6AF6556C0D77}" srcOrd="2" destOrd="0" presId="urn:microsoft.com/office/officeart/2005/8/layout/hList1"/>
    <dgm:cxn modelId="{98CD5F4C-77E1-4524-8C7E-615A08658ED9}" type="presParOf" srcId="{EAC2138D-D79F-4D1D-9786-6AF6556C0D77}" destId="{35470DAC-7F80-4D43-80F1-07130C5CF5AB}" srcOrd="0" destOrd="0" presId="urn:microsoft.com/office/officeart/2005/8/layout/hList1"/>
    <dgm:cxn modelId="{61FBD4E0-CD07-43D8-B70D-E41109583A07}" type="presParOf" srcId="{EAC2138D-D79F-4D1D-9786-6AF6556C0D77}" destId="{B8B889FB-501E-4FC1-BF8E-4049149935BB}" srcOrd="1" destOrd="0" presId="urn:microsoft.com/office/officeart/2005/8/layout/hList1"/>
    <dgm:cxn modelId="{A435D300-AA5C-4595-ADBB-833A3BE3EBAF}" type="presParOf" srcId="{AB75EA99-78A7-41F6-A21B-F14310FC63F3}" destId="{152900E1-03BB-4520-9971-1F17BC99120B}" srcOrd="3" destOrd="0" presId="urn:microsoft.com/office/officeart/2005/8/layout/hList1"/>
    <dgm:cxn modelId="{5414164F-B3BE-4CA3-B65A-09222F96094A}" type="presParOf" srcId="{AB75EA99-78A7-41F6-A21B-F14310FC63F3}" destId="{6894EFAF-D79D-44AC-81F9-6C25552749D5}" srcOrd="4" destOrd="0" presId="urn:microsoft.com/office/officeart/2005/8/layout/hList1"/>
    <dgm:cxn modelId="{3779888F-BF1B-4CEE-9765-DF0CE52D90AD}" type="presParOf" srcId="{6894EFAF-D79D-44AC-81F9-6C25552749D5}" destId="{DBEF9D5B-20AF-4A9F-BC52-5463B97FCEBC}" srcOrd="0" destOrd="0" presId="urn:microsoft.com/office/officeart/2005/8/layout/hList1"/>
    <dgm:cxn modelId="{9E26FEAD-C84C-4518-83D5-536D27C76BE1}" type="presParOf" srcId="{6894EFAF-D79D-44AC-81F9-6C25552749D5}" destId="{A0AFA2DC-1C7D-4A23-B684-AE508E4185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07242-0749-45D5-88C7-3F83DA80BFF7}">
      <dsp:nvSpPr>
        <dsp:cNvPr id="0" name=""/>
        <dsp:cNvSpPr/>
      </dsp:nvSpPr>
      <dsp:spPr>
        <a:xfrm>
          <a:off x="3228" y="761070"/>
          <a:ext cx="3147586" cy="11613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>
              <a:latin typeface="Calibri"/>
              <a:ea typeface="Calibri"/>
              <a:cs typeface="Calibri"/>
            </a:rPr>
            <a:t>Des cours accessibles : Je découvre sans difficultés inutiles</a:t>
          </a:r>
          <a:endParaRPr lang="en-US" sz="1800" kern="1200">
            <a:latin typeface="Calibri"/>
            <a:ea typeface="Calibri"/>
            <a:cs typeface="Calibri"/>
          </a:endParaRPr>
        </a:p>
      </dsp:txBody>
      <dsp:txXfrm>
        <a:off x="3228" y="761070"/>
        <a:ext cx="3147586" cy="1161392"/>
      </dsp:txXfrm>
    </dsp:sp>
    <dsp:sp modelId="{CC561A3F-9F35-4726-B563-75F50AB5E0D8}">
      <dsp:nvSpPr>
        <dsp:cNvPr id="0" name=""/>
        <dsp:cNvSpPr/>
      </dsp:nvSpPr>
      <dsp:spPr>
        <a:xfrm>
          <a:off x="3228" y="1922463"/>
          <a:ext cx="3147586" cy="18775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>
              <a:latin typeface="Calibri"/>
              <a:ea typeface="Calibri"/>
              <a:cs typeface="Calibri"/>
            </a:rPr>
            <a:t>Offrir des ressources lisibles, structurées, diversifiées. </a:t>
          </a:r>
          <a:endParaRPr lang="en-US" sz="1800" kern="1200">
            <a:latin typeface="Calibri"/>
            <a:ea typeface="Calibri"/>
            <a:cs typeface="Calibri"/>
          </a:endParaRPr>
        </a:p>
      </dsp:txBody>
      <dsp:txXfrm>
        <a:off x="3228" y="1922463"/>
        <a:ext cx="3147586" cy="1877579"/>
      </dsp:txXfrm>
    </dsp:sp>
    <dsp:sp modelId="{35470DAC-7F80-4D43-80F1-07130C5CF5AB}">
      <dsp:nvSpPr>
        <dsp:cNvPr id="0" name=""/>
        <dsp:cNvSpPr/>
      </dsp:nvSpPr>
      <dsp:spPr>
        <a:xfrm>
          <a:off x="3591477" y="761070"/>
          <a:ext cx="3147586" cy="1161392"/>
        </a:xfrm>
        <a:prstGeom prst="rect">
          <a:avLst/>
        </a:prstGeom>
        <a:solidFill>
          <a:schemeClr val="accent2">
            <a:hueOff val="-5660434"/>
            <a:satOff val="36071"/>
            <a:lumOff val="12157"/>
            <a:alphaOff val="0"/>
          </a:schemeClr>
        </a:solidFill>
        <a:ln w="25400" cap="flat" cmpd="sng" algn="ctr">
          <a:solidFill>
            <a:schemeClr val="accent2">
              <a:hueOff val="-5660434"/>
              <a:satOff val="36071"/>
              <a:lumOff val="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>
              <a:latin typeface="Calibri"/>
              <a:ea typeface="Calibri"/>
              <a:cs typeface="Calibri"/>
            </a:rPr>
            <a:t>Des cours qui permettent la construction des apprentissages : Je comprends, j’intègre, je retiens</a:t>
          </a:r>
          <a:endParaRPr lang="en-US" sz="1800" kern="1200">
            <a:latin typeface="Calibri"/>
            <a:ea typeface="Calibri"/>
            <a:cs typeface="Calibri"/>
          </a:endParaRPr>
        </a:p>
      </dsp:txBody>
      <dsp:txXfrm>
        <a:off x="3591477" y="761070"/>
        <a:ext cx="3147586" cy="1161392"/>
      </dsp:txXfrm>
    </dsp:sp>
    <dsp:sp modelId="{B8B889FB-501E-4FC1-BF8E-4049149935BB}">
      <dsp:nvSpPr>
        <dsp:cNvPr id="0" name=""/>
        <dsp:cNvSpPr/>
      </dsp:nvSpPr>
      <dsp:spPr>
        <a:xfrm>
          <a:off x="3591477" y="1922463"/>
          <a:ext cx="3147586" cy="1877579"/>
        </a:xfrm>
        <a:prstGeom prst="rect">
          <a:avLst/>
        </a:prstGeom>
        <a:solidFill>
          <a:schemeClr val="accent2">
            <a:tint val="40000"/>
            <a:alpha val="90000"/>
            <a:hueOff val="-5904435"/>
            <a:satOff val="44131"/>
            <a:lumOff val="379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5904435"/>
              <a:satOff val="44131"/>
              <a:lumOff val="37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>
              <a:latin typeface="Calibri"/>
              <a:ea typeface="Calibri"/>
              <a:cs typeface="Calibri"/>
            </a:rPr>
            <a:t>Activer les connaissances antérieures</a:t>
          </a:r>
          <a:endParaRPr lang="en-US" sz="1800" kern="1200">
            <a:latin typeface="Calibri"/>
            <a:ea typeface="Calibri"/>
            <a:cs typeface="Calibri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>
              <a:latin typeface="Calibri"/>
              <a:ea typeface="Calibri"/>
              <a:cs typeface="Calibri"/>
            </a:rPr>
            <a:t>Expliciter la progression et les attendus</a:t>
          </a:r>
          <a:endParaRPr lang="en-US" sz="1800" kern="1200">
            <a:latin typeface="Calibri"/>
            <a:ea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>
              <a:latin typeface="Calibri"/>
              <a:ea typeface="Calibri"/>
              <a:cs typeface="Calibri"/>
            </a:rPr>
            <a:t>Favoriser les interactions</a:t>
          </a:r>
          <a:endParaRPr lang="en-US" sz="1800" kern="1200">
            <a:latin typeface="Calibri"/>
            <a:ea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>
              <a:latin typeface="Calibri"/>
              <a:ea typeface="Calibri"/>
              <a:cs typeface="Calibri"/>
            </a:rPr>
            <a:t>...</a:t>
          </a:r>
        </a:p>
      </dsp:txBody>
      <dsp:txXfrm>
        <a:off x="3591477" y="1922463"/>
        <a:ext cx="3147586" cy="1877579"/>
      </dsp:txXfrm>
    </dsp:sp>
    <dsp:sp modelId="{DBEF9D5B-20AF-4A9F-BC52-5463B97FCEBC}">
      <dsp:nvSpPr>
        <dsp:cNvPr id="0" name=""/>
        <dsp:cNvSpPr/>
      </dsp:nvSpPr>
      <dsp:spPr>
        <a:xfrm>
          <a:off x="7179725" y="761070"/>
          <a:ext cx="3147586" cy="1161392"/>
        </a:xfrm>
        <a:prstGeom prst="rect">
          <a:avLst/>
        </a:prstGeom>
        <a:solidFill>
          <a:schemeClr val="accent2">
            <a:hueOff val="-11320868"/>
            <a:satOff val="72142"/>
            <a:lumOff val="24314"/>
            <a:alphaOff val="0"/>
          </a:schemeClr>
        </a:solidFill>
        <a:ln w="25400" cap="flat" cmpd="sng" algn="ctr">
          <a:solidFill>
            <a:schemeClr val="accent2">
              <a:hueOff val="-11320868"/>
              <a:satOff val="72142"/>
              <a:lumOff val="2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>
              <a:latin typeface="Calibri"/>
              <a:ea typeface="Calibri"/>
              <a:cs typeface="Calibri"/>
            </a:rPr>
            <a:t>Des cours qui favorisent l’autonomie et la réflexivité : j’apprends à apprendre</a:t>
          </a:r>
          <a:endParaRPr lang="en-US" sz="1800" kern="1200">
            <a:latin typeface="Calibri"/>
            <a:ea typeface="Calibri"/>
            <a:cs typeface="Calibri"/>
          </a:endParaRPr>
        </a:p>
      </dsp:txBody>
      <dsp:txXfrm>
        <a:off x="7179725" y="761070"/>
        <a:ext cx="3147586" cy="1161392"/>
      </dsp:txXfrm>
    </dsp:sp>
    <dsp:sp modelId="{A0AFA2DC-1C7D-4A23-B684-AE508E4185FC}">
      <dsp:nvSpPr>
        <dsp:cNvPr id="0" name=""/>
        <dsp:cNvSpPr/>
      </dsp:nvSpPr>
      <dsp:spPr>
        <a:xfrm>
          <a:off x="7179725" y="1922463"/>
          <a:ext cx="3147586" cy="1877579"/>
        </a:xfrm>
        <a:prstGeom prst="rect">
          <a:avLst/>
        </a:prstGeom>
        <a:solidFill>
          <a:schemeClr val="accent2">
            <a:tint val="40000"/>
            <a:alpha val="90000"/>
            <a:hueOff val="-11808871"/>
            <a:satOff val="88262"/>
            <a:lumOff val="759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1808871"/>
              <a:satOff val="88262"/>
              <a:lumOff val="75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>
              <a:latin typeface="Calibri"/>
              <a:ea typeface="Calibri"/>
              <a:cs typeface="Calibri"/>
            </a:rPr>
            <a:t>Feedbacks réguliers (évaluation par les </a:t>
          </a:r>
          <a:r>
            <a:rPr lang="fr-FR" sz="1800" kern="1200">
              <a:latin typeface="Calibri"/>
              <a:ea typeface="Calibri"/>
              <a:cs typeface="Calibri"/>
            </a:rPr>
            <a:t>pairs, autoévaluation</a:t>
          </a:r>
          <a:r>
            <a:rPr lang="fr-FR" sz="1800" kern="1200" dirty="0">
              <a:latin typeface="Calibri"/>
              <a:ea typeface="Calibri"/>
              <a:cs typeface="Calibri"/>
            </a:rPr>
            <a:t>...)</a:t>
          </a:r>
          <a:endParaRPr lang="en-US" sz="1800" kern="1200" dirty="0">
            <a:latin typeface="Calibri"/>
            <a:ea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>
              <a:latin typeface="Calibri"/>
              <a:ea typeface="Calibri"/>
              <a:cs typeface="Calibri"/>
            </a:rPr>
            <a:t>...</a:t>
          </a:r>
        </a:p>
      </dsp:txBody>
      <dsp:txXfrm>
        <a:off x="7179725" y="1922463"/>
        <a:ext cx="3147586" cy="1877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08DF-EB22-424B-8332-C0ED9EA44F4B}" type="datetimeFigureOut">
              <a:rPr lang="fr-FR" smtClean="0"/>
              <a:t>30/06/2026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46640-4DC3-4D97-9731-7797EDB02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1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Changer </a:t>
            </a:r>
            <a:r>
              <a:rPr lang="en-US" err="1">
                <a:cs typeface="Calibri"/>
              </a:rPr>
              <a:t>l'image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fonction</a:t>
            </a:r>
            <a:r>
              <a:rPr lang="en-US">
                <a:cs typeface="Calibri"/>
              </a:rPr>
              <a:t> du </a:t>
            </a:r>
            <a:r>
              <a:rPr lang="en-US" err="1">
                <a:cs typeface="Calibri"/>
              </a:rPr>
              <a:t>thème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46640-4DC3-4D97-9731-7797EDB027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37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46640-4DC3-4D97-9731-7797EDB027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30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6CB40-85B9-7471-9112-5EF3A8F74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FFFACDD-A3CA-6B00-5CAC-622CC1308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A2D382C-8916-5809-4177-D360DA066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5CD09D-D984-DF8B-B5AE-1A2F41286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46640-4DC3-4D97-9731-7797EDB0276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07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Changer </a:t>
            </a:r>
            <a:r>
              <a:rPr lang="en-US" err="1">
                <a:cs typeface="Calibri"/>
              </a:rPr>
              <a:t>l'image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fonction</a:t>
            </a:r>
            <a:r>
              <a:rPr lang="en-US">
                <a:cs typeface="Calibri"/>
              </a:rPr>
              <a:t> du </a:t>
            </a:r>
            <a:r>
              <a:rPr lang="en-US" err="1">
                <a:cs typeface="Calibri"/>
              </a:rPr>
              <a:t>thème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46640-4DC3-4D97-9731-7797EDB027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63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46640-4DC3-4D97-9731-7797EDB0276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56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86CB015-E619-42A3-83CB-600375D3BC0B}" type="datetime1">
              <a:rPr lang="fr-FR" smtClean="0"/>
              <a:t>30/06/2026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9DA92AF-EDAA-40BE-BCD1-5D77C8FC645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9FA0D7-366F-9342-BCCC-2BE25D8BD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9" y="825995"/>
            <a:ext cx="6202829" cy="338765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D73633-39C5-43F2-8767-6DC480F7BEBF}"/>
              </a:ext>
            </a:extLst>
          </p:cNvPr>
          <p:cNvSpPr txBox="1"/>
          <p:nvPr/>
        </p:nvSpPr>
        <p:spPr>
          <a:xfrm>
            <a:off x="960000" y="6199331"/>
            <a:ext cx="6000096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530" b="1">
                <a:latin typeface="Arial" panose="020B0604020202020204" pitchFamily="34" charset="0"/>
                <a:cs typeface="Arial" panose="020B0604020202020204" pitchFamily="34" charset="0"/>
              </a:rPr>
              <a:t>Direction régionale académique du numérique pour l’éducation</a:t>
            </a:r>
          </a:p>
        </p:txBody>
      </p:sp>
    </p:spTree>
    <p:extLst>
      <p:ext uri="{BB962C8B-B14F-4D97-AF65-F5344CB8AC3E}">
        <p14:creationId xmlns:p14="http://schemas.microsoft.com/office/powerpoint/2010/main" val="367687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50424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0ABA381D-71A0-44A1-99FB-1CDEE588EA81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8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50424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75A5C833-BD50-4F12-B3DA-EFABDA4FB9C7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60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F06C7972-87CF-3642-A458-D4414627E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1"/>
          <a:stretch/>
        </p:blipFill>
        <p:spPr>
          <a:xfrm>
            <a:off x="431371" y="241555"/>
            <a:ext cx="2147780" cy="1892829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50424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E32AEA9-6F5B-47AD-86B6-14E618636640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9D73633-39C5-43F2-8767-6DC480F7BEBF}"/>
              </a:ext>
            </a:extLst>
          </p:cNvPr>
          <p:cNvSpPr txBox="1"/>
          <p:nvPr userDrawn="1"/>
        </p:nvSpPr>
        <p:spPr>
          <a:xfrm>
            <a:off x="7688712" y="739607"/>
            <a:ext cx="3933692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fr-FR" sz="1000" b="1">
                <a:latin typeface="Arial" panose="020B0604020202020204" pitchFamily="34" charset="0"/>
                <a:cs typeface="Arial" panose="020B0604020202020204" pitchFamily="34" charset="0"/>
              </a:rPr>
              <a:t>Direction de région académique du numérique pour l’éducation</a:t>
            </a:r>
          </a:p>
        </p:txBody>
      </p:sp>
    </p:spTree>
    <p:extLst>
      <p:ext uri="{BB962C8B-B14F-4D97-AF65-F5344CB8AC3E}">
        <p14:creationId xmlns:p14="http://schemas.microsoft.com/office/powerpoint/2010/main" val="275402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5327971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0" name="Espace réservé du contenu 8"/>
          <p:cNvSpPr>
            <a:spLocks noGrp="1"/>
          </p:cNvSpPr>
          <p:nvPr>
            <p:ph sz="quarter" idx="15" hasCustomPrompt="1"/>
          </p:nvPr>
        </p:nvSpPr>
        <p:spPr bwMode="gray">
          <a:xfrm>
            <a:off x="6379249" y="2448000"/>
            <a:ext cx="5327971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50424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49976239-D3AC-4C0B-9BC9-810E31DAA117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88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50424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CABF0E27-90FA-47AA-AFA4-4E43287AF378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13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50424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43BEBF48-918F-45E2-88E7-7510024CF073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94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9D581-2FA7-9A58-CBCA-67DDC832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B0D5F0-E2E6-545B-C59D-E25237234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DB7D6-7D7E-F9C3-C2B1-3C0CE3DE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3EDB-3ABD-D147-BE25-978D5B6B2FC5}" type="datetimeFigureOut">
              <a:rPr lang="fr-FR" smtClean="0"/>
              <a:t>30/06/2026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874C5F-2C47-6DC2-F1CE-2F3E3C38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ED921F-E8DC-4CBE-A58B-3DBDF437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A0EE-72D7-AD4A-B756-B9855593B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95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22A35066-6A64-B84C-85E5-BAAAA118DD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9" y="274596"/>
            <a:ext cx="1287017" cy="7029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D73633-39C5-43F2-8767-6DC480F7BEBF}"/>
              </a:ext>
            </a:extLst>
          </p:cNvPr>
          <p:cNvSpPr txBox="1"/>
          <p:nvPr userDrawn="1"/>
        </p:nvSpPr>
        <p:spPr>
          <a:xfrm>
            <a:off x="7694890" y="387440"/>
            <a:ext cx="3933692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fr-FR" sz="1000" b="1">
                <a:latin typeface="Arial" panose="020B0604020202020204" pitchFamily="34" charset="0"/>
                <a:cs typeface="Arial" panose="020B0604020202020204" pitchFamily="34" charset="0"/>
              </a:rPr>
              <a:t>Direction de région académique du numérique pour l’éducation</a:t>
            </a:r>
          </a:p>
        </p:txBody>
      </p:sp>
    </p:spTree>
    <p:extLst>
      <p:ext uri="{BB962C8B-B14F-4D97-AF65-F5344CB8AC3E}">
        <p14:creationId xmlns:p14="http://schemas.microsoft.com/office/powerpoint/2010/main" val="406762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tube-sciences-technologies.apps.education.fr/w/rZjnRS12wgHczP1wLp6JoD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nuage03.apps.education.fr/index.php/s/gSAdZ4HDLBmC4M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nuage03.apps.education.fr/index.php/s/yEz8kfs6XANktFb" TargetMode="External"/><Relationship Id="rId4" Type="http://schemas.openxmlformats.org/officeDocument/2006/relationships/hyperlink" Target="https://ac-toulouse.mon-ent-occitanie.fr/drane/faqs/comment-creer-un-devoir-avec-remise-en-ligne-cote-prof--13247.htm" TargetMode="Externa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drane.region-academique-occitanie.fr/ecole-inclusive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partage01.magistere.apps.education.fr/mod/resource/view.php?id=7605" TargetMode="External"/><Relationship Id="rId4" Type="http://schemas.openxmlformats.org/officeDocument/2006/relationships/hyperlink" Target="https://partage02.magistere.apps.education.fr/course/view.php?id=9158&amp;notifyeditingon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1B_CCE00C0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92AF-EDAA-40BE-BCD1-5D77C8FC6451}" type="slidenum">
              <a:rPr lang="fr-FR" smtClean="0"/>
              <a:t>1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96A5-1B32-471D-B4ED-A57A66CF4306}" type="datetime1">
              <a:rPr lang="fr-FR" smtClean="0"/>
              <a:t>30/06/2026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34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D399BA-C4E1-D306-5AAB-15E874897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ABA381D-71A0-44A1-99FB-1CDEE588EA81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B1D6CD-B032-EAED-5222-70C4D652D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5299BC-CAD7-5304-411A-4004D194A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texte, en bois&#10;&#10;Description générée automatiquement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7865" b="17865"/>
          <a:stretch>
            <a:fillRect/>
          </a:stretch>
        </p:blipFill>
        <p:spPr>
          <a:xfrm>
            <a:off x="0" y="984000"/>
            <a:ext cx="12192000" cy="58752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AC9582-7803-4D21-8B7F-4B5BF19A9877}"/>
              </a:ext>
            </a:extLst>
          </p:cNvPr>
          <p:cNvSpPr/>
          <p:nvPr/>
        </p:nvSpPr>
        <p:spPr>
          <a:xfrm>
            <a:off x="6141" y="980971"/>
            <a:ext cx="12191999" cy="5823856"/>
          </a:xfrm>
          <a:prstGeom prst="rect">
            <a:avLst/>
          </a:prstGeom>
          <a:solidFill>
            <a:srgbClr val="080807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2800"/>
          </a:xfrm>
        </p:spPr>
        <p:txBody>
          <a:bodyPr/>
          <a:lstStyle/>
          <a:p>
            <a:pPr marL="0" indent="0">
              <a:buNone/>
            </a:pPr>
            <a:r>
              <a:rPr lang="fr-FR" sz="4300" dirty="0">
                <a:cs typeface="Arial"/>
              </a:rPr>
              <a:t>4. Présentation de 3 outils</a:t>
            </a:r>
            <a:endParaRPr lang="fr-FR" dirty="0"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ABA381D-71A0-44A1-99FB-1CDEE588EA81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36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EBCFF3-5158-4B8C-AA0D-762BA07DF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ABA381D-71A0-44A1-99FB-1CDEE588EA81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C55061-BF7D-49D4-8A92-38AD897AE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67EDCDF-F29D-B82B-2280-FA5DD5BB9E48}"/>
              </a:ext>
            </a:extLst>
          </p:cNvPr>
          <p:cNvSpPr txBox="1"/>
          <p:nvPr/>
        </p:nvSpPr>
        <p:spPr>
          <a:xfrm>
            <a:off x="3020277" y="1522514"/>
            <a:ext cx="699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L’application </a:t>
            </a:r>
            <a:r>
              <a:rPr lang="fr-FR" b="1" dirty="0"/>
              <a:t>« </a:t>
            </a:r>
            <a:r>
              <a:rPr lang="fr-FR" b="1" dirty="0" err="1"/>
              <a:t>vocaroo</a:t>
            </a:r>
            <a:r>
              <a:rPr lang="fr-FR" b="1" dirty="0"/>
              <a:t>» </a:t>
            </a:r>
            <a:r>
              <a:rPr lang="fr-FR" dirty="0"/>
              <a:t>pour créer un QR-CODE d’un texte audio: </a:t>
            </a:r>
            <a:r>
              <a:rPr lang="fr-FR" dirty="0">
                <a:hlinkClick r:id="rId2"/>
              </a:rPr>
              <a:t>TUTORIEL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057A0A-D7BD-261D-4CD1-E24D759FD798}"/>
              </a:ext>
            </a:extLst>
          </p:cNvPr>
          <p:cNvSpPr txBox="1"/>
          <p:nvPr/>
        </p:nvSpPr>
        <p:spPr>
          <a:xfrm>
            <a:off x="1984248" y="3171086"/>
            <a:ext cx="362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E787F8-78CF-1481-43AE-6BE5875357E7}"/>
              </a:ext>
            </a:extLst>
          </p:cNvPr>
          <p:cNvSpPr txBox="1"/>
          <p:nvPr/>
        </p:nvSpPr>
        <p:spPr>
          <a:xfrm>
            <a:off x="3020277" y="3367554"/>
            <a:ext cx="665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L’activité </a:t>
            </a:r>
            <a:r>
              <a:rPr lang="fr-FR" b="1" dirty="0"/>
              <a:t>« Millionnaire » </a:t>
            </a:r>
            <a:r>
              <a:rPr lang="fr-FR" dirty="0"/>
              <a:t>dans ELEA : </a:t>
            </a:r>
            <a:r>
              <a:rPr lang="fr-FR" dirty="0">
                <a:hlinkClick r:id="rId3"/>
              </a:rPr>
              <a:t>TUTORIEL Vidéo  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5C7B53-F1E2-16D9-AF0C-67EDDC97360B}"/>
              </a:ext>
            </a:extLst>
          </p:cNvPr>
          <p:cNvSpPr txBox="1"/>
          <p:nvPr/>
        </p:nvSpPr>
        <p:spPr>
          <a:xfrm>
            <a:off x="3020277" y="4673750"/>
            <a:ext cx="786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L’outil </a:t>
            </a:r>
            <a:r>
              <a:rPr lang="fr-FR" b="1" dirty="0"/>
              <a:t>« Devoir à rendre » </a:t>
            </a:r>
            <a:r>
              <a:rPr lang="fr-FR" dirty="0"/>
              <a:t>sur l’ENT : </a:t>
            </a:r>
            <a:r>
              <a:rPr lang="fr-FR" dirty="0">
                <a:hlinkClick r:id="rId4"/>
              </a:rPr>
              <a:t>TUTORIEL</a:t>
            </a:r>
            <a:endParaRPr lang="fr-FR" dirty="0"/>
          </a:p>
          <a:p>
            <a:r>
              <a:rPr lang="fr-FR" dirty="0"/>
              <a:t>ou </a:t>
            </a:r>
          </a:p>
          <a:p>
            <a:r>
              <a:rPr lang="fr-FR" dirty="0"/>
              <a:t>L’activité </a:t>
            </a:r>
            <a:r>
              <a:rPr lang="fr-FR" b="1" dirty="0"/>
              <a:t>« Devoir » </a:t>
            </a:r>
            <a:r>
              <a:rPr lang="fr-FR" dirty="0"/>
              <a:t>dans ELEA :</a:t>
            </a:r>
            <a:r>
              <a:rPr lang="fr-FR" dirty="0">
                <a:hlinkClick r:id="rId5"/>
              </a:rPr>
              <a:t>TUTORIEL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1026" name="Picture 2" descr="Vocaroo : enregistreur vocal en ligne :: Histoire-et-geographie-au-college-florence-beuze">
            <a:hlinkClick r:id="rId2"/>
            <a:extLst>
              <a:ext uri="{FF2B5EF4-FFF2-40B4-BE49-F238E27FC236}">
                <a16:creationId xmlns:a16="http://schemas.microsoft.com/office/drawing/2014/main" id="{20A660F6-559A-9E2F-279D-928157509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78" y="1255035"/>
            <a:ext cx="1181290" cy="118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hlinkClick r:id="rId3"/>
            <a:extLst>
              <a:ext uri="{FF2B5EF4-FFF2-40B4-BE49-F238E27FC236}">
                <a16:creationId xmlns:a16="http://schemas.microsoft.com/office/drawing/2014/main" id="{1CF91455-38C4-C469-DC3F-AAE4CC40DF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21" y="2766194"/>
            <a:ext cx="1238147" cy="1238147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43CA5C8A-52C0-C719-06C3-34F558B6F000}"/>
              </a:ext>
            </a:extLst>
          </p:cNvPr>
          <p:cNvGrpSpPr/>
          <p:nvPr/>
        </p:nvGrpSpPr>
        <p:grpSpPr>
          <a:xfrm>
            <a:off x="1133848" y="4409233"/>
            <a:ext cx="1233615" cy="1203501"/>
            <a:chOff x="613050" y="4334211"/>
            <a:chExt cx="1985370" cy="2000888"/>
          </a:xfrm>
        </p:grpSpPr>
        <p:pic>
          <p:nvPicPr>
            <p:cNvPr id="10" name="Image 9">
              <a:hlinkClick r:id="rId4"/>
              <a:extLst>
                <a:ext uri="{FF2B5EF4-FFF2-40B4-BE49-F238E27FC236}">
                  <a16:creationId xmlns:a16="http://schemas.microsoft.com/office/drawing/2014/main" id="{0509EA87-5584-69F5-4AEA-FAD027D96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50" y="4334211"/>
              <a:ext cx="1238147" cy="1238147"/>
            </a:xfrm>
            <a:prstGeom prst="rect">
              <a:avLst/>
            </a:prstGeom>
          </p:spPr>
        </p:pic>
        <p:pic>
          <p:nvPicPr>
            <p:cNvPr id="1028" name="Picture 4" descr="mon ent occitanie - mon ENT Occitanie - Site inter-établissements">
              <a:hlinkClick r:id="rId4"/>
              <a:extLst>
                <a:ext uri="{FF2B5EF4-FFF2-40B4-BE49-F238E27FC236}">
                  <a16:creationId xmlns:a16="http://schemas.microsoft.com/office/drawing/2014/main" id="{8D35D142-B6A7-0F19-4C97-C04DD22F7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883" y="5044562"/>
              <a:ext cx="1290537" cy="129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977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texte, table, personne, plancher&#10;&#10;Description générée automatiquement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118" b="7118"/>
          <a:stretch>
            <a:fillRect/>
          </a:stretch>
        </p:blipFill>
        <p:spPr>
          <a:xfrm>
            <a:off x="0" y="984000"/>
            <a:ext cx="12192000" cy="58752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31F082-0668-443F-B7CF-DE9DC50FC064}"/>
              </a:ext>
            </a:extLst>
          </p:cNvPr>
          <p:cNvSpPr/>
          <p:nvPr/>
        </p:nvSpPr>
        <p:spPr>
          <a:xfrm>
            <a:off x="907" y="980621"/>
            <a:ext cx="12191998" cy="5878285"/>
          </a:xfrm>
          <a:prstGeom prst="rect">
            <a:avLst/>
          </a:prstGeom>
          <a:solidFill>
            <a:srgbClr val="F7F5F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9999" y="929571"/>
            <a:ext cx="11232000" cy="5392800"/>
          </a:xfrm>
        </p:spPr>
        <p:txBody>
          <a:bodyPr/>
          <a:lstStyle/>
          <a:p>
            <a:pPr marL="0" indent="0">
              <a:buNone/>
            </a:pPr>
            <a:r>
              <a:rPr lang="fr-FR" sz="4300">
                <a:solidFill>
                  <a:schemeClr val="tx1"/>
                </a:solidFill>
                <a:cs typeface="Arial"/>
              </a:rPr>
              <a:t>5. Échanges</a:t>
            </a:r>
            <a:endParaRPr lang="fr-FR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ABA381D-71A0-44A1-99FB-1CDEE588EA81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222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0C5C37-0DA6-4E5C-8800-B2828817A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ABA381D-71A0-44A1-99FB-1CDEE588EA81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2ED5BF-3674-4A43-825D-0BBEBC1E9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89FFFA44-CE69-738E-97CC-435316A1833D}"/>
              </a:ext>
            </a:extLst>
          </p:cNvPr>
          <p:cNvSpPr txBox="1">
            <a:spLocks/>
          </p:cNvSpPr>
          <p:nvPr/>
        </p:nvSpPr>
        <p:spPr bwMode="gray">
          <a:xfrm>
            <a:off x="379414" y="1343255"/>
            <a:ext cx="11187746" cy="128941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vert="horz" lIns="0" tIns="0" rIns="0" bIns="360000" rtlCol="0" anchor="t" anchorCtr="0">
            <a:noAutofit/>
          </a:bodyPr>
          <a:lstStyle>
            <a:lvl1pPr marL="527987" indent="-527987" algn="l" defTabSz="121917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4333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Font typeface="+mj-lt"/>
              <a:buNone/>
            </a:pPr>
            <a:r>
              <a:rPr lang="fr-FR" sz="4000" dirty="0">
                <a:solidFill>
                  <a:schemeClr val="tx1"/>
                </a:solidFill>
                <a:cs typeface="Arial"/>
              </a:rPr>
              <a:t>Ressources</a:t>
            </a:r>
            <a:endParaRPr lang="fr-FR" sz="3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855749-6A7A-0A24-340B-9B56672F6100}"/>
              </a:ext>
            </a:extLst>
          </p:cNvPr>
          <p:cNvSpPr txBox="1"/>
          <p:nvPr/>
        </p:nvSpPr>
        <p:spPr>
          <a:xfrm>
            <a:off x="2921580" y="2780789"/>
            <a:ext cx="7616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Page </a:t>
            </a:r>
            <a:r>
              <a:rPr lang="fr-FR" dirty="0">
                <a:hlinkClick r:id="rId3"/>
              </a:rPr>
              <a:t>« L’école pour toutes et tous » </a:t>
            </a:r>
            <a:r>
              <a:rPr lang="fr-FR" dirty="0"/>
              <a:t>de la DRANE Occitanie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hlinkClick r:id="rId4"/>
              </a:rPr>
              <a:t>Parcours Magistère en autoformation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 err="1">
                <a:hlinkClick r:id="rId5"/>
              </a:rPr>
              <a:t>Pix</a:t>
            </a:r>
            <a:r>
              <a:rPr lang="fr-FR" dirty="0">
                <a:hlinkClick r:id="rId5"/>
              </a:rPr>
              <a:t> + </a:t>
            </a:r>
            <a:r>
              <a:rPr lang="fr-FR" dirty="0" err="1">
                <a:hlinkClick r:id="rId5"/>
              </a:rPr>
              <a:t>Edu</a:t>
            </a:r>
            <a:r>
              <a:rPr lang="fr-FR" dirty="0">
                <a:hlinkClick r:id="rId5"/>
              </a:rPr>
              <a:t> attestation « Adapter des documents »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D26BBE-F03E-B2D4-6DAC-C1B07310B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39" y="3242635"/>
            <a:ext cx="1270065" cy="12700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5AAE4E-4164-788A-C159-27C36D012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2" y="4571266"/>
            <a:ext cx="2058690" cy="10733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AA74D9D-78CD-8E82-3563-0F4A680E38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2" y="2746918"/>
            <a:ext cx="1687250" cy="4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7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>
            <a:extLst>
              <a:ext uri="{FF2B5EF4-FFF2-40B4-BE49-F238E27FC236}">
                <a16:creationId xmlns:a16="http://schemas.microsoft.com/office/drawing/2014/main" id="{3A4F5D8D-F87A-4EE3-9939-50A8B220E36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t="1151" b="1151"/>
          <a:stretch/>
        </p:blipFill>
        <p:spPr>
          <a:xfrm>
            <a:off x="382478" y="1940000"/>
            <a:ext cx="4325459" cy="3422947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4919471" y="2448000"/>
            <a:ext cx="6787749" cy="3432000"/>
          </a:xfrm>
        </p:spPr>
        <p:txBody>
          <a:bodyPr/>
          <a:lstStyle/>
          <a:p>
            <a:r>
              <a:rPr lang="fr-FR" sz="2800" dirty="0">
                <a:ea typeface="+mn-lt"/>
                <a:cs typeface="+mn-lt"/>
              </a:rPr>
              <a:t>Animée par : </a:t>
            </a:r>
            <a:endParaRPr lang="fr-FR" dirty="0"/>
          </a:p>
          <a:p>
            <a:endParaRPr lang="fr-FR" sz="2800" dirty="0">
              <a:cs typeface="Arial"/>
            </a:endParaRPr>
          </a:p>
          <a:p>
            <a:r>
              <a:rPr lang="fr-FR" sz="2800" dirty="0">
                <a:cs typeface="Arial"/>
              </a:rPr>
              <a:t>Thème : </a:t>
            </a:r>
            <a:endParaRPr lang="fr-FR" sz="2800" dirty="0">
              <a:ea typeface="+mn-lt"/>
              <a:cs typeface="+mn-lt"/>
            </a:endParaRPr>
          </a:p>
          <a:p>
            <a:r>
              <a:rPr lang="fr-FR" sz="2800" b="1" dirty="0">
                <a:ea typeface="+mn-lt"/>
                <a:cs typeface="+mn-lt"/>
              </a:rPr>
              <a:t>La Conception Universelle des Apprentissages</a:t>
            </a:r>
            <a:endParaRPr lang="fr-FR" sz="2800" dirty="0">
              <a:ea typeface="+mn-lt"/>
              <a:cs typeface="+mn-lt"/>
            </a:endParaRPr>
          </a:p>
          <a:p>
            <a:endParaRPr lang="fr-FR" sz="2800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9976239-D3AC-4C0B-9BC9-810E31DAA117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85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personne, intérieur, portable&#10;&#10;Description générée automatiquement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368" b="7368"/>
          <a:stretch>
            <a:fillRect/>
          </a:stretch>
        </p:blipFill>
        <p:spPr>
          <a:xfrm>
            <a:off x="0" y="984000"/>
            <a:ext cx="12192000" cy="58752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E66B26-B929-452C-905E-63E488FE35C4}"/>
              </a:ext>
            </a:extLst>
          </p:cNvPr>
          <p:cNvSpPr/>
          <p:nvPr/>
        </p:nvSpPr>
        <p:spPr>
          <a:xfrm>
            <a:off x="-3628" y="1039586"/>
            <a:ext cx="12191999" cy="5823856"/>
          </a:xfrm>
          <a:prstGeom prst="rect">
            <a:avLst/>
          </a:prstGeom>
          <a:solidFill>
            <a:srgbClr val="080807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2800"/>
          </a:xfrm>
        </p:spPr>
        <p:txBody>
          <a:bodyPr/>
          <a:lstStyle/>
          <a:p>
            <a:pPr marL="527685" indent="-527685"/>
            <a:r>
              <a:rPr lang="fr-FR" sz="4300">
                <a:cs typeface="Arial"/>
              </a:rPr>
              <a:t>Présentation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ABA381D-71A0-44A1-99FB-1CDEE588EA81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41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F4A7592-C502-49FB-B4FA-D6ABE6CA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592" y="2140952"/>
            <a:ext cx="6975407" cy="549600"/>
          </a:xfrm>
        </p:spPr>
        <p:txBody>
          <a:bodyPr anchor="t"/>
          <a:lstStyle/>
          <a:p>
            <a:pPr marL="0" indent="0">
              <a:buNone/>
            </a:pPr>
            <a:r>
              <a:rPr lang="fr-FR" sz="4000" dirty="0">
                <a:solidFill>
                  <a:schemeClr val="tx1"/>
                </a:solidFill>
                <a:cs typeface="Arial"/>
              </a:rPr>
              <a:t>La CUA, de quoi parle-t-on?</a:t>
            </a:r>
            <a:endParaRPr lang="fr-FR" sz="3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0C5C37-0DA6-4E5C-8800-B2828817A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ABA381D-71A0-44A1-99FB-1CDEE588EA81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2ED5BF-3674-4A43-825D-0BBEBC1E9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6" name="Picture 2" descr="Cette image représente un escalier/rampe et illustre la CUA">
            <a:extLst>
              <a:ext uri="{FF2B5EF4-FFF2-40B4-BE49-F238E27FC236}">
                <a16:creationId xmlns:a16="http://schemas.microsoft.com/office/drawing/2014/main" id="{CD333226-E090-23DC-7C3A-1097211C9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0" y="2140952"/>
            <a:ext cx="3881787" cy="257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1C2D64F-43CB-03B4-09E1-6D152A469E80}"/>
              </a:ext>
            </a:extLst>
          </p:cNvPr>
          <p:cNvSpPr txBox="1"/>
          <p:nvPr/>
        </p:nvSpPr>
        <p:spPr>
          <a:xfrm>
            <a:off x="4736592" y="3075425"/>
            <a:ext cx="6885335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800" b="1" i="0" dirty="0">
                <a:solidFill>
                  <a:srgbClr val="3A3A3A"/>
                </a:solidFill>
                <a:effectLst/>
                <a:latin typeface="Marianne"/>
              </a:rPr>
              <a:t>La Conception Universelle des Apprentissages (CUA)</a:t>
            </a:r>
            <a:r>
              <a:rPr lang="fr-FR" sz="1800" b="0" i="0" dirty="0">
                <a:solidFill>
                  <a:srgbClr val="3A3A3A"/>
                </a:solidFill>
                <a:effectLst/>
                <a:latin typeface="Marianne"/>
              </a:rPr>
              <a:t>, appelée aussi </a:t>
            </a:r>
            <a:r>
              <a:rPr lang="fr-FR" sz="1800" b="0" i="0">
                <a:solidFill>
                  <a:srgbClr val="3A3A3A"/>
                </a:solidFill>
                <a:effectLst/>
                <a:latin typeface="Marianne"/>
              </a:rPr>
              <a:t>Accessibilité universelle</a:t>
            </a:r>
            <a:r>
              <a:rPr lang="fr-FR">
                <a:solidFill>
                  <a:srgbClr val="3A3A3A"/>
                </a:solidFill>
                <a:latin typeface="Marianne"/>
              </a:rPr>
              <a:t>,</a:t>
            </a:r>
            <a:r>
              <a:rPr lang="fr-FR" sz="1800" b="0" i="0">
                <a:solidFill>
                  <a:srgbClr val="3A3A3A"/>
                </a:solidFill>
                <a:effectLst/>
                <a:latin typeface="Marianne"/>
              </a:rPr>
              <a:t> transpose au domaine éducatif un principe issu </a:t>
            </a:r>
            <a:r>
              <a:rPr lang="fr-FR" sz="1800" b="0" i="0" dirty="0">
                <a:solidFill>
                  <a:srgbClr val="3A3A3A"/>
                </a:solidFill>
                <a:effectLst/>
                <a:latin typeface="Marianne"/>
              </a:rPr>
              <a:t>de l'architecture : concevoir dès l'origine des environnements accessibles à l'ensemble des usagers, quels que soient leurs besoins particuliers.</a:t>
            </a:r>
            <a:endParaRPr lang="fr-FR" dirty="0"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104750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EB0D9-7C85-F44F-88D9-5C13300B8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534896-6815-9AE2-DC20-EB3E85426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ABA381D-71A0-44A1-99FB-1CDEE588EA81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50371E-42ED-1C80-FD72-F9A08E5CD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CC3EEE51-E2FE-B6BE-35E2-4CC0A8042D19}"/>
              </a:ext>
            </a:extLst>
          </p:cNvPr>
          <p:cNvSpPr txBox="1">
            <a:spLocks/>
          </p:cNvSpPr>
          <p:nvPr/>
        </p:nvSpPr>
        <p:spPr bwMode="gray">
          <a:xfrm>
            <a:off x="1228500" y="722769"/>
            <a:ext cx="10120946" cy="1267639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vert="horz" lIns="0" tIns="0" rIns="0" bIns="360000" rtlCol="0" anchor="t" anchorCtr="0">
            <a:noAutofit/>
          </a:bodyPr>
          <a:lstStyle>
            <a:lvl1pPr marL="527987" indent="-527987" algn="l" defTabSz="121917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4333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Font typeface="+mj-lt"/>
              <a:buNone/>
            </a:pPr>
            <a:r>
              <a:rPr lang="fr-FR" sz="4000" dirty="0">
                <a:solidFill>
                  <a:schemeClr val="tx1"/>
                </a:solidFill>
                <a:cs typeface="Arial"/>
              </a:rPr>
              <a:t>3 principes d’action pouvant être soutenus par le numérique</a:t>
            </a:r>
            <a:endParaRPr lang="fr-FR" sz="3200" dirty="0">
              <a:solidFill>
                <a:schemeClr val="tx1"/>
              </a:solidFill>
              <a:cs typeface="Arial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9456C584-7942-329B-46AA-76BED3AC3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092837"/>
              </p:ext>
            </p:extLst>
          </p:nvPr>
        </p:nvGraphicFramePr>
        <p:xfrm>
          <a:off x="925286" y="2111829"/>
          <a:ext cx="10330541" cy="456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38" name="Image 537" descr="Une image contenant clipart, dessin humoristique, Graphique, illustration&#10;&#10;Le contenu généré par l’IA peut être incorrect.">
            <a:extLst>
              <a:ext uri="{FF2B5EF4-FFF2-40B4-BE49-F238E27FC236}">
                <a16:creationId xmlns:a16="http://schemas.microsoft.com/office/drawing/2014/main" id="{D66ED06D-4521-C22C-CDBF-C8A1175FA8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8016" y="1900767"/>
            <a:ext cx="918634" cy="939801"/>
          </a:xfrm>
          <a:prstGeom prst="rect">
            <a:avLst/>
          </a:prstGeom>
        </p:spPr>
      </p:pic>
      <p:pic>
        <p:nvPicPr>
          <p:cNvPr id="539" name="Image 538" descr="Une image contenant capture d’écran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F89AF247-2D4E-CC40-6F12-1F304687A6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4266" y="1900767"/>
            <a:ext cx="1087967" cy="1130300"/>
          </a:xfrm>
          <a:prstGeom prst="rect">
            <a:avLst/>
          </a:prstGeom>
        </p:spPr>
      </p:pic>
      <p:pic>
        <p:nvPicPr>
          <p:cNvPr id="540" name="Image 539" descr="Une image contenant clipart, Graphique, conception, illustration&#10;&#10;Le contenu généré par l’IA peut être incorrect.">
            <a:extLst>
              <a:ext uri="{FF2B5EF4-FFF2-40B4-BE49-F238E27FC236}">
                <a16:creationId xmlns:a16="http://schemas.microsoft.com/office/drawing/2014/main" id="{59C8BCE7-06FD-1DEE-1554-E79F0EF920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4350" y="1900766"/>
            <a:ext cx="1003301" cy="9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personne, intérieur, portable&#10;&#10;Description générée automatiquement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368" b="7368"/>
          <a:stretch>
            <a:fillRect/>
          </a:stretch>
        </p:blipFill>
        <p:spPr>
          <a:xfrm>
            <a:off x="0" y="984000"/>
            <a:ext cx="12192000" cy="58752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E66B26-B929-452C-905E-63E488FE35C4}"/>
              </a:ext>
            </a:extLst>
          </p:cNvPr>
          <p:cNvSpPr/>
          <p:nvPr/>
        </p:nvSpPr>
        <p:spPr>
          <a:xfrm>
            <a:off x="-3628" y="1039586"/>
            <a:ext cx="12191999" cy="5823856"/>
          </a:xfrm>
          <a:prstGeom prst="rect">
            <a:avLst/>
          </a:prstGeom>
          <a:solidFill>
            <a:srgbClr val="080807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2800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sz="4300" dirty="0">
                <a:cs typeface="Arial"/>
              </a:rPr>
              <a:t>Intérêt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ABA381D-71A0-44A1-99FB-1CDEE588EA81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05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E509E-3AB7-ED27-94DB-9E1CE6CFC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30" y="738936"/>
            <a:ext cx="10787270" cy="937375"/>
          </a:xfrm>
        </p:spPr>
        <p:txBody>
          <a:bodyPr>
            <a:normAutofit/>
          </a:bodyPr>
          <a:lstStyle/>
          <a:p>
            <a:pPr algn="ctr"/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Pédagogie inclusive et Conception Universelle des Apprentissages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5BC2841-21C0-53F9-7FB0-8BACD1999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685" y="1690688"/>
            <a:ext cx="7462630" cy="4453010"/>
          </a:xfrm>
        </p:spPr>
      </p:pic>
      <p:sp>
        <p:nvSpPr>
          <p:cNvPr id="3" name="Cadre 2">
            <a:extLst>
              <a:ext uri="{FF2B5EF4-FFF2-40B4-BE49-F238E27FC236}">
                <a16:creationId xmlns:a16="http://schemas.microsoft.com/office/drawing/2014/main" id="{33A7B044-B906-47AF-3932-C8CD82D64B7D}"/>
              </a:ext>
            </a:extLst>
          </p:cNvPr>
          <p:cNvSpPr/>
          <p:nvPr/>
        </p:nvSpPr>
        <p:spPr>
          <a:xfrm>
            <a:off x="7193317" y="1520687"/>
            <a:ext cx="2839452" cy="49721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35204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B3F423-C377-4810-A50F-2B58B24C0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ABA381D-71A0-44A1-99FB-1CDEE588EA81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312ACA-F5BD-410C-82D1-3812DD9A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DAFDE4-4C45-4B0F-BFA8-C760E0F4531C}"/>
              </a:ext>
            </a:extLst>
          </p:cNvPr>
          <p:cNvSpPr txBox="1"/>
          <p:nvPr/>
        </p:nvSpPr>
        <p:spPr>
          <a:xfrm>
            <a:off x="847324" y="2069546"/>
            <a:ext cx="10271779" cy="333937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800" i="0" dirty="0">
                <a:solidFill>
                  <a:srgbClr val="3A3A3A"/>
                </a:solidFill>
                <a:effectLst/>
                <a:latin typeface="Marianne" panose="02000000000000000000" pitchFamily="2" charset="0"/>
              </a:rPr>
              <a:t>Faciliter la prise en charge des besoins des élèves en anticipant les obstacles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rgbClr val="3A3A3A"/>
                </a:solidFill>
                <a:latin typeface="Marianne" panose="02000000000000000000" pitchFamily="2" charset="0"/>
              </a:rPr>
              <a:t>Ne pas s’épuiser en multipliant les adaptations pour chacun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rgbClr val="3A3A3A"/>
                </a:solidFill>
                <a:latin typeface="Marianne" panose="02000000000000000000" pitchFamily="2" charset="0"/>
              </a:rPr>
              <a:t>Favoriser l’autonomie de l’élève dans ses apprentissages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331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texte, personne, intérieur, portable&#10;&#10;Description générée automatiquement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148" b="7148"/>
          <a:stretch>
            <a:fillRect/>
          </a:stretch>
        </p:blipFill>
        <p:spPr>
          <a:xfrm>
            <a:off x="0" y="984000"/>
            <a:ext cx="12192000" cy="58752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06115E-6110-4DB0-8B45-3FA0450EBE69}"/>
              </a:ext>
            </a:extLst>
          </p:cNvPr>
          <p:cNvSpPr/>
          <p:nvPr/>
        </p:nvSpPr>
        <p:spPr>
          <a:xfrm>
            <a:off x="-30842" y="985157"/>
            <a:ext cx="12191999" cy="5823856"/>
          </a:xfrm>
          <a:prstGeom prst="rect">
            <a:avLst/>
          </a:prstGeom>
          <a:solidFill>
            <a:srgbClr val="080807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2800"/>
          </a:xfrm>
        </p:spPr>
        <p:txBody>
          <a:bodyPr/>
          <a:lstStyle/>
          <a:p>
            <a:pPr marL="0" indent="0">
              <a:buNone/>
            </a:pPr>
            <a:r>
              <a:rPr lang="fr-FR" sz="4300">
                <a:cs typeface="Arial"/>
              </a:rPr>
              <a:t>3. Plus-value du numérique</a:t>
            </a:r>
            <a:endParaRPr lang="fr-FR"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ABA381D-71A0-44A1-99FB-1CDEE588EA81}" type="datetime1">
              <a:rPr lang="fr-FR" smtClean="0"/>
              <a:pPr/>
              <a:t>30/06/2026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9026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DANE 2020">
  <a:themeElements>
    <a:clrScheme name="DANE 2020">
      <a:dk1>
        <a:srgbClr val="000000"/>
      </a:dk1>
      <a:lt1>
        <a:srgbClr val="FFFFFF"/>
      </a:lt1>
      <a:dk2>
        <a:srgbClr val="5770BA"/>
      </a:dk2>
      <a:lt2>
        <a:srgbClr val="00AC8C"/>
      </a:lt2>
      <a:accent1>
        <a:srgbClr val="466964"/>
      </a:accent1>
      <a:accent2>
        <a:srgbClr val="484D7A"/>
      </a:accent2>
      <a:accent3>
        <a:srgbClr val="FDCF41"/>
      </a:accent3>
      <a:accent4>
        <a:srgbClr val="FF6F4C"/>
      </a:accent4>
      <a:accent5>
        <a:srgbClr val="FF927E"/>
      </a:accent5>
      <a:accent6>
        <a:srgbClr val="A26859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Office DANE 2020" id="{22DFD56E-B5D7-4FBD-B41D-4F1EE2EA824A}" vid="{EEB39D21-B1CD-4AC7-8174-3974809F3CC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b10ae07-f0ae-41b9-8d4d-c7534ec38e34" xsi:nil="true"/>
    <_activity xmlns="bb10ae07-f0ae-41b9-8d4d-c7534ec38e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14057CE44834D9892BDE35C40CE33" ma:contentTypeVersion="17" ma:contentTypeDescription="Crée un document." ma:contentTypeScope="" ma:versionID="112592f30fe7c129c5bbcaa5267f6998">
  <xsd:schema xmlns:xsd="http://www.w3.org/2001/XMLSchema" xmlns:xs="http://www.w3.org/2001/XMLSchema" xmlns:p="http://schemas.microsoft.com/office/2006/metadata/properties" xmlns:ns3="bb10ae07-f0ae-41b9-8d4d-c7534ec38e34" xmlns:ns4="0d2f3b66-13e1-4d16-ade6-716f92398cc3" targetNamespace="http://schemas.microsoft.com/office/2006/metadata/properties" ma:root="true" ma:fieldsID="8a939ba9dd730b9907a067a39ac805c5" ns3:_="" ns4:_="">
    <xsd:import namespace="bb10ae07-f0ae-41b9-8d4d-c7534ec38e34"/>
    <xsd:import namespace="0d2f3b66-13e1-4d16-ade6-716f92398c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LengthInSecond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0ae07-f0ae-41b9-8d4d-c7534ec38e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f3b66-13e1-4d16-ade6-716f92398c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4E490A-1E1D-4914-967E-E4A2425355E1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bb10ae07-f0ae-41b9-8d4d-c7534ec38e3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0d2f3b66-13e1-4d16-ade6-716f92398cc3"/>
  </ds:schemaRefs>
</ds:datastoreItem>
</file>

<file path=customXml/itemProps2.xml><?xml version="1.0" encoding="utf-8"?>
<ds:datastoreItem xmlns:ds="http://schemas.openxmlformats.org/officeDocument/2006/customXml" ds:itemID="{450AB4AB-0CE3-4283-A291-3B78C8A49C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F61D8C-0F7D-44FC-92A3-144B93585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0ae07-f0ae-41b9-8d4d-c7534ec38e34"/>
    <ds:schemaRef ds:uri="0d2f3b66-13e1-4d16-ade6-716f92398c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2020_PPT_DANE</Template>
  <TotalTime>688</TotalTime>
  <Words>314</Words>
  <Application>Microsoft Office PowerPoint</Application>
  <PresentationFormat>Grand écran</PresentationFormat>
  <Paragraphs>74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Marianne</vt:lpstr>
      <vt:lpstr>Wingdings</vt:lpstr>
      <vt:lpstr>Thème Office DANE 2020</vt:lpstr>
      <vt:lpstr>Présentation PowerPoint</vt:lpstr>
      <vt:lpstr>Présentation PowerPoint</vt:lpstr>
      <vt:lpstr>Présentation</vt:lpstr>
      <vt:lpstr>La CUA, de quoi parle-t-on?</vt:lpstr>
      <vt:lpstr>Présentation PowerPoint</vt:lpstr>
      <vt:lpstr>Intérêt</vt:lpstr>
      <vt:lpstr>Pédagogie inclusive et Conception Universelle des Apprentissages</vt:lpstr>
      <vt:lpstr>Présentation PowerPoint</vt:lpstr>
      <vt:lpstr>3. Plus-value du numérique</vt:lpstr>
      <vt:lpstr>Présentation PowerPoint</vt:lpstr>
      <vt:lpstr>4. Présentation de 3 outils</vt:lpstr>
      <vt:lpstr>Présentation PowerPoint</vt:lpstr>
      <vt:lpstr>5. Échanges</vt:lpstr>
      <vt:lpstr>Présentation PowerPoint</vt:lpstr>
    </vt:vector>
  </TitlesOfParts>
  <Company>Rectorat de Toulouse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LASANCE DAPHNE</dc:creator>
  <cp:lastModifiedBy>NOT PATRICE</cp:lastModifiedBy>
  <cp:revision>157</cp:revision>
  <dcterms:created xsi:type="dcterms:W3CDTF">2020-09-29T12:20:29Z</dcterms:created>
  <dcterms:modified xsi:type="dcterms:W3CDTF">2026-06-30T13:27:30Z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0x01010023A14057CE44834D9892BDE35C40CE33</vt:lpwstr>
  </property>
  <property fmtid="{D5CDD505-2E9C-101B-9397-08002B2CF9AE}" pid="3" name="Order">
    <vt:r8>9681300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